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0" r:id="rId3"/>
    <p:sldId id="279" r:id="rId4"/>
    <p:sldId id="280" r:id="rId5"/>
    <p:sldId id="277" r:id="rId6"/>
    <p:sldId id="278" r:id="rId7"/>
    <p:sldId id="268" r:id="rId8"/>
    <p:sldId id="269" r:id="rId9"/>
    <p:sldId id="272" r:id="rId10"/>
    <p:sldId id="291" r:id="rId11"/>
    <p:sldId id="273" r:id="rId12"/>
    <p:sldId id="271" r:id="rId13"/>
    <p:sldId id="281" r:id="rId14"/>
    <p:sldId id="292" r:id="rId15"/>
    <p:sldId id="282" r:id="rId16"/>
    <p:sldId id="284" r:id="rId17"/>
    <p:sldId id="285" r:id="rId18"/>
    <p:sldId id="286" r:id="rId19"/>
    <p:sldId id="287" r:id="rId20"/>
    <p:sldId id="289" r:id="rId21"/>
    <p:sldId id="288" r:id="rId22"/>
    <p:sldId id="290" r:id="rId23"/>
    <p:sldId id="293" r:id="rId24"/>
    <p:sldId id="294" r:id="rId25"/>
    <p:sldId id="295" r:id="rId26"/>
    <p:sldId id="296" r:id="rId27"/>
    <p:sldId id="297" r:id="rId28"/>
    <p:sldId id="298" r:id="rId29"/>
    <p:sldId id="299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469"/>
    <p:restoredTop sz="94673"/>
  </p:normalViewPr>
  <p:slideViewPr>
    <p:cSldViewPr snapToGrid="0" snapToObjects="1">
      <p:cViewPr varScale="1">
        <p:scale>
          <a:sx n="81" d="100"/>
          <a:sy n="81" d="100"/>
        </p:scale>
        <p:origin x="200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5FE28-0099-9C40-BC0C-CFA47CEFED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0B4D6E7-323D-714E-BBD9-7E8756099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A410C1-D80E-2D43-B845-00C2D226E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180FD2-940E-5647-A7EA-8B76E7842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3C6510-A108-BA44-86B8-141A78A6A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232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EFD032-7DD8-2B48-A569-87B208EBA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48E5BC3-A83E-0943-A523-BD28952DA7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19C32C-85AE-2747-BF66-130398142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C24464-6C4B-2B44-8CCD-D85556BE1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F8B9DC-9E29-7C43-A352-7D050C228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93655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E4652E2-EEE7-564E-8AB9-A26E7A21CC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56EBFDB-46E1-5046-86F3-E2478A3786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A1C3FE-9790-1F40-9C58-44E886E43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804BA2-2F89-D14A-AD4D-728BB9787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C155D5-DA4B-6748-9BF4-0CD1F68B6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6884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00D35-C5BF-0A4C-BF46-043BC7401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BC9FB0-BCBE-FA4A-9CD6-548F721A0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729556-D3A2-0C48-9435-3226CFC51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906FDC-6DC2-AD4B-9DCA-293468105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451F9A-DD22-994C-B8ED-C86DADBBF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8149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199866-CDAB-D442-9A18-598CA41A2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6E0BC7-8C29-F046-AF49-E564B5C34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80072D-CEB1-3840-9148-4410A36F3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200381-58C8-4D45-A465-DA15A6616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BA9DA8-9512-1F44-988E-D980A3CBF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6544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57287E-656D-6447-9DFA-CB2E4242E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DE7E3E-C97C-DA42-8616-785F48088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4BB045-6511-3E4B-A975-B0B15411DB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203F9B-005E-194E-B0C7-E2595C6FD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231FD0-3E81-A446-BCD7-12C5BC717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3195F5-9652-1240-92D0-6047B3122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54061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1D0A8-F144-E44A-8BC0-2F2825E23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B13F6B-86AE-3F43-AAB8-6A6F63949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9E2C31-8BC5-D94A-A7F8-188C767C6A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E4C60A4-DE8E-8D48-8DCA-C0BA292949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A805FEE-71F5-AC44-A6EC-835B9CBB79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8A9C362-DA67-604E-B2C6-19696EFCF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3E2C019-A661-3C40-8893-0CA414676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A14AE5F-7EFC-CC4B-847D-036DFD6AC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96440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4C8E9-5B52-B44C-803D-F5FC9F65C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B4D2C25-CEAA-1145-B511-DEACD63E2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BA72BA-EA55-844D-A13E-37A41D9F6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1816C-E69E-4A40-93BB-5D916CAE1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0422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9C96356-75DB-E14D-AD9F-A831619D1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CD3A76-3E7E-174C-9167-72C0645E7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03D488-7DE2-A849-BA9F-4132E74DC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3577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A79CF1-4E35-0D4D-9A41-1DD45C317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90CF1F-C80E-0740-9AAE-368D90456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EDA588-D7B7-BB45-80B5-39C78EF91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65165C-EDD6-8D42-9E71-E99B3FFD5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9971D99-ABAE-674C-9060-BF5ED202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922796-2880-C84A-9687-B21C6E6CA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1504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992375-3427-1345-8B30-5FC621698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6A1BA35-2618-DE40-9E7A-62ED8988ED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8E3DCC1-C895-EC4A-93D4-BD450E0D05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0884BB-D269-BF4D-831C-CA3D994AC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E162C5-2D3A-9245-A538-824D0429C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61AD70-D60B-3B48-9E5D-28417D95D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9950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490F2B9-D0A0-6E4D-8588-6BCEA1912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3D1FE6-0D6A-AD42-ADAC-7359C6AB6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B06517-47E1-B741-B89F-114700DD22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B2FC2-349A-0E4E-8E90-E178956FB81C}" type="datetimeFigureOut">
              <a:rPr kumimoji="1" lang="ko-KR" altLang="en-US" smtClean="0"/>
              <a:t>2020. 1. 29.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DB6C7F-CD75-9749-905D-86C20BBCF2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17DF94-43BB-CB46-8BE2-2AD914ED3C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A2571-C3F2-954E-9627-80BDC5359DE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27139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jangoproject.com/en/2.2/topics/db/examples/many_to_one/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_A7yOpPJi8g&amp;list=PLuHgQVnccGMCgrP_9HL3dAcvdt8qOZxjW&amp;index=5" TargetMode="External"/><Relationship Id="rId2" Type="http://schemas.openxmlformats.org/officeDocument/2006/relationships/hyperlink" Target="https://www.youtube.com/watch?v=FE0C768AQt0&amp;list=PLuHgQVnccGMCgrP_9HL3dAcvdt8qOZxjW&amp;index=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JWB6sUd1R-Q-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4246A-AA49-C345-B297-72616D6BAD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Django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Database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A2EAE1B-8A3F-8B41-8DCC-C0119E303B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5504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92DF66-4477-634D-AD35-9655E4DE1CE2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Database</a:t>
            </a:r>
            <a:r>
              <a:rPr kumimoji="1" lang="ko-KR" altLang="en-US" sz="3000" b="1" dirty="0"/>
              <a:t>의 </a:t>
            </a:r>
            <a:r>
              <a:rPr kumimoji="1" lang="ko-KR" altLang="en-US" sz="3000" b="1" dirty="0" err="1"/>
              <a:t>자료형</a:t>
            </a:r>
            <a:endParaRPr kumimoji="1" lang="ko-KR" altLang="en-US" sz="3000" b="1" dirty="0"/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F23F9657-07E0-A04D-ACF2-4E11D52B6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649" y="914400"/>
            <a:ext cx="6550701" cy="586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059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02269D-FCA4-8E44-B9CF-8B4120C29F05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1 : 1 </a:t>
            </a:r>
            <a:r>
              <a:rPr kumimoji="1" lang="ko-KR" altLang="en-US" sz="3000" b="1" dirty="0"/>
              <a:t>관계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DEA22F4-4B3A-1C4E-86EB-B7D13348F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449" y="914400"/>
            <a:ext cx="4359328" cy="3449748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5B0BF46C-3A6E-994C-8337-33978DA46E53}"/>
              </a:ext>
            </a:extLst>
          </p:cNvPr>
          <p:cNvSpPr txBox="1">
            <a:spLocks/>
          </p:cNvSpPr>
          <p:nvPr/>
        </p:nvSpPr>
        <p:spPr>
          <a:xfrm>
            <a:off x="395838" y="4573799"/>
            <a:ext cx="11123222" cy="1415689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Tx/>
              <a:buChar char="-"/>
            </a:pPr>
            <a:r>
              <a:rPr kumimoji="1" lang="ko-KR" altLang="en-US" sz="1800" dirty="0"/>
              <a:t>책의 경우 책마다 책의 총 페이지 수가 각각 존재하기 때문에 두 테이블 간의 관계는 </a:t>
            </a:r>
            <a:r>
              <a:rPr kumimoji="1" lang="en-US" altLang="ko-KR" sz="1800" dirty="0"/>
              <a:t>1 </a:t>
            </a:r>
            <a:r>
              <a:rPr kumimoji="1" lang="ko-KR" altLang="en-US" sz="1800" dirty="0"/>
              <a:t>대 </a:t>
            </a:r>
            <a:r>
              <a:rPr kumimoji="1" lang="en-US" altLang="ko-KR" sz="1800" dirty="0"/>
              <a:t>1</a:t>
            </a:r>
            <a:r>
              <a:rPr kumimoji="1" lang="ko-KR" altLang="en-US" sz="1800" dirty="0"/>
              <a:t>로 </a:t>
            </a:r>
            <a:r>
              <a:rPr kumimoji="1" lang="en-US" altLang="ko-KR" sz="1800" dirty="0"/>
              <a:t>mapping</a:t>
            </a:r>
            <a:r>
              <a:rPr kumimoji="1" lang="ko-KR" altLang="en-US" sz="1800" dirty="0"/>
              <a:t>된다고 볼 수 있음 </a:t>
            </a:r>
            <a:br>
              <a:rPr kumimoji="1" lang="en-US" altLang="ko-KR" sz="1800" dirty="0"/>
            </a:b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Book</a:t>
            </a:r>
            <a:r>
              <a:rPr kumimoji="1" lang="ko-KR" altLang="en-US" sz="1800" dirty="0"/>
              <a:t> 테이블의 </a:t>
            </a:r>
            <a:r>
              <a:rPr kumimoji="1" lang="en-US" altLang="ko-KR" sz="1800" dirty="0" err="1"/>
              <a:t>book_detail_id</a:t>
            </a:r>
            <a:r>
              <a:rPr kumimoji="1" lang="ko-KR" altLang="en-US" sz="1800" dirty="0"/>
              <a:t>는</a:t>
            </a:r>
            <a:r>
              <a:rPr kumimoji="1" lang="en-US" altLang="ko-KR" sz="1800" dirty="0"/>
              <a:t> </a:t>
            </a:r>
            <a:r>
              <a:rPr kumimoji="1" lang="en-US" altLang="ko-KR" sz="1800" dirty="0" err="1"/>
              <a:t>book_detail</a:t>
            </a:r>
            <a:r>
              <a:rPr kumimoji="1" lang="en-US" altLang="ko-KR" sz="1800" dirty="0"/>
              <a:t> </a:t>
            </a:r>
            <a:r>
              <a:rPr kumimoji="1" lang="ko-KR" altLang="en-US" sz="1800" dirty="0"/>
              <a:t>테이블에서의 </a:t>
            </a:r>
            <a:r>
              <a:rPr kumimoji="1" lang="en-US" altLang="ko-KR" sz="1800" dirty="0"/>
              <a:t>id</a:t>
            </a:r>
            <a:r>
              <a:rPr kumimoji="1" lang="ko-KR" altLang="en-US" sz="1800" dirty="0"/>
              <a:t>와 같은 값을 갖고 </a:t>
            </a:r>
            <a:r>
              <a:rPr kumimoji="1" lang="en-US" altLang="ko-KR" sz="1800" dirty="0" err="1"/>
              <a:t>book_detail_id</a:t>
            </a:r>
            <a:r>
              <a:rPr kumimoji="1" lang="ko-KR" altLang="en-US" sz="1800" dirty="0"/>
              <a:t>는 </a:t>
            </a:r>
            <a:r>
              <a:rPr kumimoji="1" lang="en-US" altLang="ko-KR" sz="1800" dirty="0"/>
              <a:t>foreign key</a:t>
            </a:r>
            <a:r>
              <a:rPr kumimoji="1" lang="ko-KR" altLang="en-US" sz="1800" dirty="0"/>
              <a:t>가 됨</a:t>
            </a: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252626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0D0E55-885D-E84A-8F68-8EE9DE5B54D1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1 : N </a:t>
            </a:r>
            <a:r>
              <a:rPr kumimoji="1" lang="ko-KR" altLang="en-US" sz="3000" b="1" dirty="0"/>
              <a:t>관계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4FD4FA2-1A6F-874E-BCD4-375D9E68400B}"/>
              </a:ext>
            </a:extLst>
          </p:cNvPr>
          <p:cNvSpPr txBox="1">
            <a:spLocks/>
          </p:cNvSpPr>
          <p:nvPr/>
        </p:nvSpPr>
        <p:spPr>
          <a:xfrm>
            <a:off x="395838" y="4798652"/>
            <a:ext cx="11123222" cy="14156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Tx/>
              <a:buChar char="-"/>
            </a:pPr>
            <a:r>
              <a:rPr kumimoji="1" lang="ko-KR" altLang="en-US" sz="1800" dirty="0"/>
              <a:t>기자의 경우 기사를 여러 개 쓰기 때문에 </a:t>
            </a:r>
            <a:r>
              <a:rPr kumimoji="1" lang="en-US" altLang="ko-KR" sz="1800" dirty="0"/>
              <a:t>1 : N </a:t>
            </a:r>
            <a:r>
              <a:rPr kumimoji="1" lang="ko-KR" altLang="en-US" sz="1800" dirty="0"/>
              <a:t>관계가 성립함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 err="1"/>
              <a:t>example_article</a:t>
            </a:r>
            <a:r>
              <a:rPr kumimoji="1" lang="ko-KR" altLang="en-US" sz="1800" dirty="0"/>
              <a:t> 테이블의 </a:t>
            </a:r>
            <a:r>
              <a:rPr kumimoji="1" lang="en-US" altLang="ko-KR" sz="1800" dirty="0" err="1"/>
              <a:t>reporter_id</a:t>
            </a:r>
            <a:r>
              <a:rPr kumimoji="1" lang="ko-KR" altLang="en-US" sz="1800" dirty="0"/>
              <a:t>는</a:t>
            </a:r>
            <a:r>
              <a:rPr kumimoji="1" lang="en-US" altLang="ko-KR" sz="1800" dirty="0"/>
              <a:t> </a:t>
            </a:r>
            <a:r>
              <a:rPr kumimoji="1" lang="en-US" altLang="ko-KR" sz="1800" dirty="0" err="1"/>
              <a:t>example_reporter</a:t>
            </a:r>
            <a:r>
              <a:rPr kumimoji="1" lang="en-US" altLang="ko-KR" sz="1800" dirty="0"/>
              <a:t> </a:t>
            </a:r>
            <a:r>
              <a:rPr kumimoji="1" lang="ko-KR" altLang="en-US" sz="1800" dirty="0"/>
              <a:t>테이블의 </a:t>
            </a:r>
            <a:r>
              <a:rPr kumimoji="1" lang="en-US" altLang="ko-KR" sz="1800" dirty="0"/>
              <a:t>id</a:t>
            </a:r>
            <a:r>
              <a:rPr kumimoji="1" lang="ko-KR" altLang="en-US" sz="1800" dirty="0"/>
              <a:t>와 값이 같으며 </a:t>
            </a:r>
            <a:r>
              <a:rPr kumimoji="1" lang="en-US" altLang="ko-KR" sz="1800" dirty="0"/>
              <a:t>foreign key</a:t>
            </a:r>
            <a:r>
              <a:rPr kumimoji="1" lang="ko-KR" altLang="en-US" sz="1800" dirty="0"/>
              <a:t>가 됨</a:t>
            </a:r>
            <a:endParaRPr kumimoji="1" lang="en-US" altLang="ko-KR" sz="1800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1BAF0BED-0B23-684C-A618-FAE6EF942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409" y="914400"/>
            <a:ext cx="68707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33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F92E4A-7EBF-1649-9202-F2710B9E4267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N : M </a:t>
            </a:r>
            <a:r>
              <a:rPr kumimoji="1" lang="ko-KR" altLang="en-US" sz="3000" b="1" dirty="0"/>
              <a:t>관계</a:t>
            </a:r>
          </a:p>
        </p:txBody>
      </p:sp>
      <p:pic>
        <p:nvPicPr>
          <p:cNvPr id="4" name="그림 3" descr="시계이(가) 표시된 사진&#10;&#10;자동 생성된 설명">
            <a:extLst>
              <a:ext uri="{FF2B5EF4-FFF2-40B4-BE49-F238E27FC236}">
                <a16:creationId xmlns:a16="http://schemas.microsoft.com/office/drawing/2014/main" id="{44509B63-B889-8848-962D-FECE47985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7718" y="434715"/>
            <a:ext cx="3758871" cy="4073358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F41692BA-8F02-0648-BE71-EF2D978B202C}"/>
              </a:ext>
            </a:extLst>
          </p:cNvPr>
          <p:cNvSpPr txBox="1">
            <a:spLocks/>
          </p:cNvSpPr>
          <p:nvPr/>
        </p:nvSpPr>
        <p:spPr>
          <a:xfrm>
            <a:off x="395838" y="4798652"/>
            <a:ext cx="11123222" cy="17825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Tx/>
              <a:buChar char="-"/>
            </a:pPr>
            <a:r>
              <a:rPr kumimoji="1" lang="ko-KR" altLang="en-US" sz="1800" dirty="0"/>
              <a:t>각 도서관이 여러 개의 책을 가질 수 있고 각 책이 여러 도서관에 비치될 수 있으면 다대다 관계를 가짐 </a:t>
            </a:r>
            <a:br>
              <a:rPr kumimoji="1" lang="en-US" altLang="ko-KR" sz="1800" dirty="0"/>
            </a:b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 err="1"/>
              <a:t>library_has_book</a:t>
            </a:r>
            <a:r>
              <a:rPr kumimoji="1" lang="en-US" altLang="ko-KR" sz="1800" dirty="0"/>
              <a:t> </a:t>
            </a:r>
            <a:r>
              <a:rPr kumimoji="1" lang="ko-KR" altLang="en-US" sz="1800" dirty="0"/>
              <a:t>테이블의 </a:t>
            </a:r>
            <a:r>
              <a:rPr kumimoji="1" lang="en-US" altLang="ko-KR" sz="1800" dirty="0" err="1"/>
              <a:t>library_id</a:t>
            </a:r>
            <a:r>
              <a:rPr kumimoji="1" lang="ko-KR" altLang="en-US" sz="1800" dirty="0"/>
              <a:t>는 </a:t>
            </a:r>
            <a:r>
              <a:rPr kumimoji="1" lang="en-US" altLang="ko-KR" sz="1800" dirty="0"/>
              <a:t>library </a:t>
            </a:r>
            <a:r>
              <a:rPr kumimoji="1" lang="ko-KR" altLang="en-US" sz="1800" dirty="0"/>
              <a:t>테이블의 </a:t>
            </a:r>
            <a:r>
              <a:rPr kumimoji="1" lang="en-US" altLang="ko-KR" sz="1800" dirty="0"/>
              <a:t>foreign key</a:t>
            </a:r>
            <a:r>
              <a:rPr kumimoji="1" lang="ko-KR" altLang="en-US" sz="1800" dirty="0"/>
              <a:t>가 되고</a:t>
            </a:r>
            <a:r>
              <a:rPr kumimoji="1" lang="en-US" altLang="ko-KR" sz="1800" dirty="0"/>
              <a:t> </a:t>
            </a:r>
            <a:r>
              <a:rPr kumimoji="1" lang="en-US" altLang="ko-KR" sz="1800" dirty="0" err="1"/>
              <a:t>book_id</a:t>
            </a:r>
            <a:r>
              <a:rPr kumimoji="1" lang="ko-KR" altLang="en-US" sz="1800" dirty="0"/>
              <a:t>는 </a:t>
            </a:r>
            <a:r>
              <a:rPr kumimoji="1" lang="en-US" altLang="ko-KR" sz="1800" dirty="0"/>
              <a:t>book </a:t>
            </a:r>
            <a:r>
              <a:rPr kumimoji="1" lang="ko-KR" altLang="en-US" sz="1800" dirty="0"/>
              <a:t>테이블의 </a:t>
            </a:r>
            <a:r>
              <a:rPr kumimoji="1" lang="en-US" altLang="ko-KR" sz="1800" dirty="0"/>
              <a:t>foreign key</a:t>
            </a:r>
            <a:r>
              <a:rPr kumimoji="1" lang="ko-KR" altLang="en-US" sz="1800" dirty="0"/>
              <a:t>가 됨</a:t>
            </a: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4201082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B4246A-AA49-C345-B297-72616D6BA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343" y="605642"/>
            <a:ext cx="11495314" cy="3550722"/>
          </a:xfrm>
        </p:spPr>
        <p:txBody>
          <a:bodyPr/>
          <a:lstStyle/>
          <a:p>
            <a:r>
              <a:rPr kumimoji="1" lang="ko-KR" altLang="en-US" dirty="0"/>
              <a:t>실전을 통해 배운 개념 적용하고</a:t>
            </a:r>
            <a:br>
              <a:rPr kumimoji="1" lang="en-US" altLang="ko-KR" dirty="0"/>
            </a:br>
            <a:r>
              <a:rPr kumimoji="1" lang="ko-KR" altLang="en-US" dirty="0"/>
              <a:t>추가적인 개념 설명하기</a:t>
            </a:r>
          </a:p>
        </p:txBody>
      </p:sp>
    </p:spTree>
    <p:extLst>
      <p:ext uri="{BB962C8B-B14F-4D97-AF65-F5344CB8AC3E}">
        <p14:creationId xmlns:p14="http://schemas.microsoft.com/office/powerpoint/2010/main" val="106365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93045F-8EE4-E149-9F0D-7DA3CFF6AA69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Django</a:t>
            </a:r>
            <a:r>
              <a:rPr kumimoji="1" lang="ko-KR" altLang="en-US" sz="3000" b="1" dirty="0"/>
              <a:t>와 </a:t>
            </a:r>
            <a:r>
              <a:rPr kumimoji="1" lang="en-US" altLang="ko-KR" sz="3000" b="1" dirty="0"/>
              <a:t>MYSQL </a:t>
            </a:r>
            <a:r>
              <a:rPr kumimoji="1" lang="ko-KR" altLang="en-US" sz="3000" b="1" dirty="0"/>
              <a:t>연동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049C3A7E-8026-4847-9FCB-F5376029A512}"/>
              </a:ext>
            </a:extLst>
          </p:cNvPr>
          <p:cNvSpPr txBox="1">
            <a:spLocks/>
          </p:cNvSpPr>
          <p:nvPr/>
        </p:nvSpPr>
        <p:spPr>
          <a:xfrm>
            <a:off x="395838" y="1224178"/>
            <a:ext cx="11123222" cy="88963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pip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install </a:t>
            </a:r>
            <a:r>
              <a:rPr kumimoji="1" lang="en-US" altLang="ko-KR" sz="1800" dirty="0" err="1"/>
              <a:t>mysqlclient</a:t>
            </a:r>
            <a:endParaRPr kumimoji="1" lang="en-US" altLang="ko-KR" sz="1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DA6845-018E-AB4F-B01F-0522EF331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39" y="1668993"/>
            <a:ext cx="5031184" cy="2271813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3D5DDEA-8A36-6D4B-9FCD-9E028896C74C}"/>
              </a:ext>
            </a:extLst>
          </p:cNvPr>
          <p:cNvSpPr txBox="1">
            <a:spLocks/>
          </p:cNvSpPr>
          <p:nvPr/>
        </p:nvSpPr>
        <p:spPr>
          <a:xfrm>
            <a:off x="395838" y="4072785"/>
            <a:ext cx="11123222" cy="227181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Tx/>
              <a:buChar char="-"/>
            </a:pPr>
            <a:r>
              <a:rPr kumimoji="1" lang="en-US" altLang="ko-KR" sz="1800" dirty="0" err="1"/>
              <a:t>Mysqlclient</a:t>
            </a:r>
            <a:r>
              <a:rPr kumimoji="1" lang="en-US" altLang="ko-KR" sz="1800" dirty="0"/>
              <a:t> -&gt; </a:t>
            </a:r>
            <a:r>
              <a:rPr kumimoji="1" lang="en-US" altLang="ko-KR" sz="1800" dirty="0" err="1"/>
              <a:t>django</a:t>
            </a:r>
            <a:r>
              <a:rPr kumimoji="1" lang="ko-KR" altLang="en-US" sz="1800" dirty="0"/>
              <a:t>와 </a:t>
            </a:r>
            <a:r>
              <a:rPr kumimoji="1" lang="en-US" altLang="ko-KR" sz="1800" dirty="0" err="1"/>
              <a:t>mysql</a:t>
            </a:r>
            <a:r>
              <a:rPr kumimoji="1" lang="ko-KR" altLang="en-US" sz="1800" dirty="0"/>
              <a:t>을 연동하는 드라이버 모듈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Django/</a:t>
            </a:r>
            <a:r>
              <a:rPr kumimoji="1" lang="en-US" altLang="ko-KR" sz="1800" dirty="0" err="1"/>
              <a:t>settings.py</a:t>
            </a:r>
            <a:r>
              <a:rPr kumimoji="1" lang="en-US" altLang="ko-KR" sz="1800" dirty="0"/>
              <a:t> -&gt; Django</a:t>
            </a:r>
            <a:r>
              <a:rPr kumimoji="1" lang="ko-KR" altLang="en-US" sz="1800" dirty="0"/>
              <a:t>에서 관련된 시스템적인 부분의 설정들을 바꿀 수 있는 곳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 err="1"/>
              <a:t>Mysql</a:t>
            </a:r>
            <a:r>
              <a:rPr kumimoji="1" lang="en-US" altLang="ko-KR" sz="1800" dirty="0"/>
              <a:t> </a:t>
            </a:r>
            <a:r>
              <a:rPr kumimoji="1" lang="ko-KR" altLang="en-US" sz="1800" dirty="0"/>
              <a:t>데이터베이스에 접근하기 위해 인증 과정 필요 </a:t>
            </a:r>
            <a:r>
              <a:rPr kumimoji="1" lang="en-US" altLang="ko-KR" sz="1800" dirty="0"/>
              <a:t>USERNAME, PASSWORD </a:t>
            </a:r>
            <a:r>
              <a:rPr kumimoji="1" lang="ko-KR" altLang="en-US" sz="1800" dirty="0"/>
              <a:t>필요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Database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가진 노드</a:t>
            </a:r>
            <a:r>
              <a:rPr kumimoji="1" lang="en-US" altLang="ko-KR" sz="1800" dirty="0"/>
              <a:t>(</a:t>
            </a:r>
            <a:r>
              <a:rPr kumimoji="1" lang="ko-KR" altLang="en-US" sz="1800" dirty="0"/>
              <a:t>컴퓨터</a:t>
            </a:r>
            <a:r>
              <a:rPr kumimoji="1" lang="en-US" altLang="ko-KR" sz="1800" dirty="0"/>
              <a:t>)</a:t>
            </a:r>
            <a:r>
              <a:rPr kumimoji="1" lang="ko-KR" altLang="en-US" sz="1800" dirty="0"/>
              <a:t>는 </a:t>
            </a:r>
            <a:r>
              <a:rPr kumimoji="1" lang="en-US" altLang="ko-KR" sz="1800" dirty="0"/>
              <a:t>localhost(</a:t>
            </a:r>
            <a:r>
              <a:rPr kumimoji="1" lang="ko-KR" altLang="en-US" sz="1800" dirty="0"/>
              <a:t>자신의 컴퓨터</a:t>
            </a:r>
            <a:r>
              <a:rPr kumimoji="1" lang="en-US" altLang="ko-KR" sz="1800" dirty="0"/>
              <a:t>)</a:t>
            </a:r>
            <a:r>
              <a:rPr kumimoji="1" lang="ko-KR" altLang="en-US" sz="1800" dirty="0"/>
              <a:t>에 해당하며 </a:t>
            </a:r>
            <a:r>
              <a:rPr kumimoji="1" lang="en-US" altLang="ko-KR" sz="1800" dirty="0"/>
              <a:t>PORT </a:t>
            </a:r>
            <a:r>
              <a:rPr kumimoji="1" lang="ko-KR" altLang="en-US" sz="1800" dirty="0"/>
              <a:t>번호는 특정 목적의 프로세스를 처리하기 위해 설정 </a:t>
            </a:r>
            <a:r>
              <a:rPr kumimoji="1" lang="en-US" altLang="ko-KR" sz="1800" dirty="0"/>
              <a:t>ex) Django </a:t>
            </a:r>
            <a:r>
              <a:rPr kumimoji="1" lang="ko-KR" altLang="en-US" sz="1800" dirty="0"/>
              <a:t>기본</a:t>
            </a:r>
            <a:r>
              <a:rPr kumimoji="1" lang="en-US" altLang="ko-KR" sz="1800" dirty="0"/>
              <a:t> PORT</a:t>
            </a:r>
            <a:r>
              <a:rPr kumimoji="1" lang="ko-KR" altLang="en-US" sz="1800" dirty="0"/>
              <a:t> 번호 </a:t>
            </a:r>
            <a:r>
              <a:rPr kumimoji="1" lang="en-US" altLang="ko-KR" sz="1800" dirty="0"/>
              <a:t>: 8000,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React </a:t>
            </a:r>
            <a:r>
              <a:rPr kumimoji="1" lang="ko-KR" altLang="en-US" sz="1800" dirty="0"/>
              <a:t>기본</a:t>
            </a:r>
            <a:r>
              <a:rPr kumimoji="1" lang="en-US" altLang="ko-KR" sz="1800" dirty="0"/>
              <a:t> PORT </a:t>
            </a:r>
            <a:r>
              <a:rPr kumimoji="1" lang="ko-KR" altLang="en-US" sz="1800" dirty="0"/>
              <a:t>번호 </a:t>
            </a:r>
            <a:r>
              <a:rPr kumimoji="1" lang="en-US" altLang="ko-KR" sz="1800" dirty="0"/>
              <a:t>: 3000</a:t>
            </a:r>
          </a:p>
        </p:txBody>
      </p:sp>
    </p:spTree>
    <p:extLst>
      <p:ext uri="{BB962C8B-B14F-4D97-AF65-F5344CB8AC3E}">
        <p14:creationId xmlns:p14="http://schemas.microsoft.com/office/powerpoint/2010/main" val="812217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EC8435A-91A3-6F4B-91BD-9BF62D4C9B59}"/>
              </a:ext>
            </a:extLst>
          </p:cNvPr>
          <p:cNvSpPr/>
          <p:nvPr/>
        </p:nvSpPr>
        <p:spPr>
          <a:xfrm>
            <a:off x="395839" y="1258783"/>
            <a:ext cx="97813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2"/>
              </a:rPr>
              <a:t>https://docs.djangoproject.com/en/2.2/topics/db/examples/many_to_one/</a:t>
            </a:r>
            <a:endParaRPr lang="ko-KR" altLang="en-US" dirty="0"/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C072C357-CE8C-334A-BA29-D644A0BE26F4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1 : N </a:t>
            </a:r>
            <a:r>
              <a:rPr kumimoji="1" lang="ko-KR" altLang="en-US" sz="3000" b="1" dirty="0"/>
              <a:t>테이블 생성하고 확인 해보기</a:t>
            </a:r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50BC0DD-F0AC-1C4A-92D0-EF9822BA296A}"/>
              </a:ext>
            </a:extLst>
          </p:cNvPr>
          <p:cNvSpPr txBox="1">
            <a:spLocks/>
          </p:cNvSpPr>
          <p:nvPr/>
        </p:nvSpPr>
        <p:spPr>
          <a:xfrm>
            <a:off x="395838" y="1972498"/>
            <a:ext cx="11123222" cy="224547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Tx/>
              <a:buChar char="-"/>
            </a:pPr>
            <a:r>
              <a:rPr kumimoji="1" lang="en-US" altLang="ko-KR" sz="2200" dirty="0" err="1"/>
              <a:t>mysqlWorkbench</a:t>
            </a:r>
            <a:r>
              <a:rPr kumimoji="1" lang="en-US" altLang="ko-KR" sz="2200" dirty="0"/>
              <a:t> : </a:t>
            </a:r>
            <a:r>
              <a:rPr lang="en-US" altLang="ko-KR" sz="2200" dirty="0"/>
              <a:t>MySQL </a:t>
            </a:r>
            <a:r>
              <a:rPr lang="ko-KR" altLang="en-US" sz="2200" dirty="0" err="1"/>
              <a:t>워크벤치는</a:t>
            </a:r>
            <a:r>
              <a:rPr lang="ko-KR" altLang="en-US" sz="2200" dirty="0"/>
              <a:t> </a:t>
            </a:r>
            <a:r>
              <a:rPr lang="en-US" altLang="ko-KR" sz="2200" dirty="0"/>
              <a:t>SQL </a:t>
            </a:r>
            <a:r>
              <a:rPr lang="ko-KR" altLang="en-US" sz="2200" dirty="0"/>
              <a:t>개발과 관리</a:t>
            </a:r>
            <a:r>
              <a:rPr lang="en-US" altLang="ko-KR" sz="2200" dirty="0"/>
              <a:t>, </a:t>
            </a:r>
            <a:r>
              <a:rPr lang="ko-KR" altLang="en-US" sz="2200" dirty="0"/>
              <a:t>데이터베이스 설계</a:t>
            </a:r>
            <a:r>
              <a:rPr lang="en-US" altLang="ko-KR" sz="2200" dirty="0"/>
              <a:t>, </a:t>
            </a:r>
            <a:r>
              <a:rPr lang="ko-KR" altLang="en-US" sz="2200" dirty="0"/>
              <a:t>생성 그리고 유지를 위한 단일 개발 통합 환경을 제공하는 </a:t>
            </a:r>
            <a:r>
              <a:rPr lang="ko-KR" altLang="en-US" sz="2200" dirty="0" err="1"/>
              <a:t>비주얼</a:t>
            </a:r>
            <a:r>
              <a:rPr lang="ko-KR" altLang="en-US" sz="2200" dirty="0"/>
              <a:t> 데이터베이스 설계 도구로 </a:t>
            </a:r>
            <a:r>
              <a:rPr lang="en-US" altLang="ko-KR" sz="2200" dirty="0" err="1"/>
              <a:t>sql</a:t>
            </a:r>
            <a:r>
              <a:rPr lang="ko-KR" altLang="en-US" sz="2200" dirty="0"/>
              <a:t>을 간편하게 실행시켜주고 데이터베이스의 구조를 확인할 수 있음 </a:t>
            </a: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3F812446-3D21-244C-B902-301940E14ABF}"/>
              </a:ext>
            </a:extLst>
          </p:cNvPr>
          <p:cNvSpPr txBox="1">
            <a:spLocks/>
          </p:cNvSpPr>
          <p:nvPr/>
        </p:nvSpPr>
        <p:spPr>
          <a:xfrm>
            <a:off x="395838" y="3862668"/>
            <a:ext cx="11123222" cy="224547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/>
              <a:t>- Database</a:t>
            </a:r>
            <a:r>
              <a:rPr lang="ko-KR" altLang="en-US" sz="2200" dirty="0"/>
              <a:t>의 </a:t>
            </a:r>
            <a:r>
              <a:rPr lang="en-US" altLang="ko-KR" sz="2200" dirty="0"/>
              <a:t>Reverse Engineer</a:t>
            </a:r>
            <a:r>
              <a:rPr lang="ko-KR" altLang="en-US" sz="2200" dirty="0" err="1"/>
              <a:t>를</a:t>
            </a:r>
            <a:r>
              <a:rPr lang="ko-KR" altLang="en-US" sz="2200" dirty="0"/>
              <a:t> 통해 실제</a:t>
            </a:r>
            <a:r>
              <a:rPr lang="en-US" altLang="ko-KR" sz="2200" dirty="0"/>
              <a:t> </a:t>
            </a:r>
            <a:r>
              <a:rPr lang="ko-KR" altLang="en-US" sz="2200" dirty="0"/>
              <a:t>데이터베이스의 구조를 파악할 수 있음</a:t>
            </a:r>
          </a:p>
        </p:txBody>
      </p:sp>
    </p:spTree>
    <p:extLst>
      <p:ext uri="{BB962C8B-B14F-4D97-AF65-F5344CB8AC3E}">
        <p14:creationId xmlns:p14="http://schemas.microsoft.com/office/powerpoint/2010/main" val="57779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스크린샷, 전화이(가) 표시된 사진&#10;&#10;자동 생성된 설명">
            <a:extLst>
              <a:ext uri="{FF2B5EF4-FFF2-40B4-BE49-F238E27FC236}">
                <a16:creationId xmlns:a16="http://schemas.microsoft.com/office/drawing/2014/main" id="{4E8698E6-5328-A945-B95E-AA2986985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81" y="970392"/>
            <a:ext cx="4358245" cy="3004909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AC6BD5BE-A314-1C43-A904-D93D4F9AAD60}"/>
              </a:ext>
            </a:extLst>
          </p:cNvPr>
          <p:cNvSpPr txBox="1">
            <a:spLocks/>
          </p:cNvSpPr>
          <p:nvPr/>
        </p:nvSpPr>
        <p:spPr>
          <a:xfrm>
            <a:off x="253334" y="3694883"/>
            <a:ext cx="11123222" cy="300490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en-US" altLang="ko-KR" sz="1800" dirty="0"/>
          </a:p>
        </p:txBody>
      </p:sp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E1E560B4-9464-7342-AD45-7B1180B6F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1924" y="970392"/>
            <a:ext cx="6447136" cy="3004909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99A6FC6A-0ECE-1F4A-AD71-5870A36D107B}"/>
              </a:ext>
            </a:extLst>
          </p:cNvPr>
          <p:cNvSpPr txBox="1">
            <a:spLocks/>
          </p:cNvSpPr>
          <p:nvPr/>
        </p:nvSpPr>
        <p:spPr>
          <a:xfrm>
            <a:off x="249376" y="4100444"/>
            <a:ext cx="11123222" cy="30880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Model</a:t>
            </a:r>
            <a:r>
              <a:rPr kumimoji="1" lang="ko-KR" altLang="en-US" sz="1800" dirty="0"/>
              <a:t>로부터 파악 할 수 있는 점은 하나의 기자가 여러 개의 기사를 쓸 수 있으므로 </a:t>
            </a:r>
            <a:r>
              <a:rPr kumimoji="1" lang="en-US" altLang="ko-KR" sz="1800" dirty="0"/>
              <a:t>reporter</a:t>
            </a:r>
            <a:r>
              <a:rPr kumimoji="1" lang="ko-KR" altLang="en-US" sz="1800" dirty="0"/>
              <a:t>와 </a:t>
            </a:r>
            <a:r>
              <a:rPr kumimoji="1" lang="en-US" altLang="ko-KR" sz="1800" dirty="0"/>
              <a:t>article</a:t>
            </a:r>
            <a:r>
              <a:rPr kumimoji="1" lang="ko-KR" altLang="en-US" sz="1800" dirty="0"/>
              <a:t>이  </a:t>
            </a:r>
            <a:r>
              <a:rPr kumimoji="1" lang="en-US" altLang="ko-KR" sz="1800" dirty="0"/>
              <a:t>1 : N</a:t>
            </a:r>
            <a:r>
              <a:rPr kumimoji="1" lang="ko-KR" altLang="en-US" sz="1800" dirty="0"/>
              <a:t>의 관계를 가진 것을 알 수 있음</a:t>
            </a:r>
            <a:endParaRPr kumimoji="1" lang="en-US" altLang="ko-KR" sz="1800" dirty="0"/>
          </a:p>
          <a:p>
            <a:endParaRPr kumimoji="1" lang="en-US" altLang="ko-KR" sz="1800" dirty="0"/>
          </a:p>
          <a:p>
            <a:r>
              <a:rPr kumimoji="1" lang="en-US" altLang="ko-KR" sz="1800" dirty="0"/>
              <a:t>- </a:t>
            </a:r>
            <a:r>
              <a:rPr kumimoji="1" lang="ko-KR" altLang="en-US" sz="1800" dirty="0"/>
              <a:t>실제로 만들어진 테이블을 확인해보면</a:t>
            </a:r>
            <a:r>
              <a:rPr kumimoji="1" lang="en-US" altLang="ko-KR" sz="1800" dirty="0"/>
              <a:t> </a:t>
            </a:r>
            <a:r>
              <a:rPr kumimoji="1" lang="ko-KR" altLang="en-US" sz="1800" dirty="0"/>
              <a:t>테이블 이름은 </a:t>
            </a:r>
            <a:r>
              <a:rPr kumimoji="1" lang="en-US" altLang="ko-KR" sz="1800" dirty="0"/>
              <a:t>“app</a:t>
            </a:r>
            <a:r>
              <a:rPr kumimoji="1" lang="ko-KR" altLang="en-US" sz="1800" dirty="0"/>
              <a:t>이름</a:t>
            </a:r>
            <a:r>
              <a:rPr kumimoji="1" lang="en-US" altLang="ko-KR" sz="1800" dirty="0"/>
              <a:t>_model</a:t>
            </a:r>
            <a:r>
              <a:rPr kumimoji="1" lang="ko-KR" altLang="en-US" sz="1800" dirty="0"/>
              <a:t>명</a:t>
            </a:r>
            <a:r>
              <a:rPr kumimoji="1" lang="en-US" altLang="ko-KR" sz="1800" dirty="0"/>
              <a:t>”</a:t>
            </a:r>
            <a:r>
              <a:rPr kumimoji="1" lang="ko-KR" altLang="en-US" sz="1800" dirty="0"/>
              <a:t>의 형태를 띄는 것을 알 수 있음</a:t>
            </a:r>
            <a:endParaRPr kumimoji="1" lang="en-US" altLang="ko-KR" sz="1800" dirty="0"/>
          </a:p>
          <a:p>
            <a:r>
              <a:rPr kumimoji="1" lang="en-US" altLang="ko-KR" sz="1800" dirty="0" err="1"/>
              <a:t>CharField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사용하면 실제로 </a:t>
            </a:r>
            <a:r>
              <a:rPr kumimoji="1" lang="en-US" altLang="ko-KR" sz="1800" dirty="0"/>
              <a:t>VARCHAR</a:t>
            </a:r>
            <a:r>
              <a:rPr kumimoji="1" lang="ko-KR" altLang="en-US" sz="1800" dirty="0"/>
              <a:t>이라는</a:t>
            </a:r>
            <a:r>
              <a:rPr kumimoji="1" lang="en-US" altLang="ko-KR" sz="1800" dirty="0"/>
              <a:t> </a:t>
            </a:r>
            <a:r>
              <a:rPr kumimoji="1" lang="en-US" altLang="ko-KR" sz="1800" dirty="0" err="1"/>
              <a:t>mysql</a:t>
            </a:r>
            <a:r>
              <a:rPr kumimoji="1" lang="ko-KR" altLang="en-US" sz="1800" dirty="0"/>
              <a:t> </a:t>
            </a:r>
            <a:r>
              <a:rPr kumimoji="1" lang="ko-KR" altLang="en-US" sz="1800" dirty="0" err="1"/>
              <a:t>자료형으로</a:t>
            </a:r>
            <a:r>
              <a:rPr kumimoji="1" lang="ko-KR" altLang="en-US" sz="1800" dirty="0"/>
              <a:t> 변환되는 것을 알 수 있음</a:t>
            </a:r>
            <a:endParaRPr kumimoji="1" lang="en-US" altLang="ko-KR" sz="1800" dirty="0"/>
          </a:p>
          <a:p>
            <a:endParaRPr kumimoji="1" lang="en-US" altLang="ko-KR" sz="1800" dirty="0"/>
          </a:p>
          <a:p>
            <a:r>
              <a:rPr kumimoji="1" lang="en-US" altLang="ko-KR" sz="1800" dirty="0"/>
              <a:t>- id </a:t>
            </a:r>
            <a:r>
              <a:rPr kumimoji="1" lang="ko-KR" altLang="en-US" sz="1800" dirty="0"/>
              <a:t>필드는 실제로 </a:t>
            </a:r>
            <a:r>
              <a:rPr kumimoji="1" lang="en-US" altLang="ko-KR" sz="1800" dirty="0"/>
              <a:t>model class </a:t>
            </a:r>
            <a:r>
              <a:rPr kumimoji="1" lang="ko-KR" altLang="en-US" sz="1800" dirty="0"/>
              <a:t>작성 시 설정하지 않았지만 데이터베이스에 만들어 질 때에는 자동으로 설정되며 </a:t>
            </a:r>
            <a:r>
              <a:rPr kumimoji="1" lang="en-US" altLang="ko-KR" sz="1800" dirty="0"/>
              <a:t>id</a:t>
            </a:r>
            <a:r>
              <a:rPr kumimoji="1" lang="ko-KR" altLang="en-US" sz="1800" dirty="0"/>
              <a:t>값은 </a:t>
            </a:r>
            <a:r>
              <a:rPr kumimoji="1" lang="en-US" altLang="ko-KR" sz="1800" dirty="0"/>
              <a:t>primary key</a:t>
            </a:r>
            <a:r>
              <a:rPr kumimoji="1" lang="ko-KR" altLang="en-US" sz="1800" dirty="0"/>
              <a:t>로 작용됨</a:t>
            </a:r>
            <a:endParaRPr kumimoji="1" lang="en-US" altLang="ko-KR" sz="1800" dirty="0"/>
          </a:p>
          <a:p>
            <a:endParaRPr kumimoji="1" lang="en-US" altLang="ko-KR" sz="1800" dirty="0"/>
          </a:p>
          <a:p>
            <a:r>
              <a:rPr kumimoji="1" lang="en-US" altLang="ko-KR" sz="1800" dirty="0"/>
              <a:t>- </a:t>
            </a:r>
            <a:r>
              <a:rPr kumimoji="1" lang="en-US" altLang="ko-KR" sz="1800" dirty="0" err="1"/>
              <a:t>reporter_id</a:t>
            </a:r>
            <a:r>
              <a:rPr kumimoji="1" lang="ko-KR" altLang="en-US" sz="1800" dirty="0"/>
              <a:t>도 </a:t>
            </a:r>
            <a:r>
              <a:rPr kumimoji="1" lang="en-US" altLang="ko-KR" sz="1800" dirty="0"/>
              <a:t>model class </a:t>
            </a:r>
            <a:r>
              <a:rPr kumimoji="1" lang="ko-KR" altLang="en-US" sz="1800" dirty="0"/>
              <a:t>작성할 시 설정하지 않았지만 </a:t>
            </a:r>
            <a:r>
              <a:rPr kumimoji="1" lang="en-US" altLang="ko-KR" sz="1800" dirty="0" err="1"/>
              <a:t>foreignkey</a:t>
            </a:r>
            <a:r>
              <a:rPr kumimoji="1" lang="en-US" altLang="ko-KR" sz="1800" dirty="0"/>
              <a:t> </a:t>
            </a:r>
            <a:r>
              <a:rPr kumimoji="1" lang="ko-KR" altLang="en-US" sz="1800" dirty="0"/>
              <a:t>설정으로 인해 자동으로 형성됨</a:t>
            </a:r>
            <a:endParaRPr kumimoji="1" lang="en-US" altLang="ko-KR" sz="1800" dirty="0"/>
          </a:p>
          <a:p>
            <a:endParaRPr kumimoji="1" lang="en-US" altLang="ko-KR" sz="1800" dirty="0"/>
          </a:p>
          <a:p>
            <a:endParaRPr kumimoji="1" lang="en-US" altLang="ko-KR" sz="18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92C860BA-2F44-394E-B58C-09D978620B72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Model migration </a:t>
            </a:r>
            <a:r>
              <a:rPr kumimoji="1" lang="ko-KR" altLang="en-US" sz="3000" b="1" dirty="0"/>
              <a:t>결과 데이터베이스로 확인하기</a:t>
            </a:r>
          </a:p>
        </p:txBody>
      </p:sp>
    </p:spTree>
    <p:extLst>
      <p:ext uri="{BB962C8B-B14F-4D97-AF65-F5344CB8AC3E}">
        <p14:creationId xmlns:p14="http://schemas.microsoft.com/office/powerpoint/2010/main" val="516848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771D76-1F40-5845-91D0-3586B6CD491E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Migration</a:t>
            </a:r>
            <a:r>
              <a:rPr kumimoji="1" lang="ko-KR" altLang="en-US" sz="3000" b="1" dirty="0"/>
              <a:t>에서의</a:t>
            </a:r>
            <a:r>
              <a:rPr kumimoji="1" lang="en-US" altLang="ko-KR" sz="3000" b="1" dirty="0"/>
              <a:t> </a:t>
            </a:r>
            <a:r>
              <a:rPr kumimoji="1" lang="ko-KR" altLang="en-US" sz="3000" b="1" dirty="0"/>
              <a:t>실제 </a:t>
            </a:r>
            <a:r>
              <a:rPr kumimoji="1" lang="en-US" altLang="ko-KR" sz="3000" b="1" dirty="0"/>
              <a:t>SQL </a:t>
            </a:r>
            <a:r>
              <a:rPr kumimoji="1" lang="ko-KR" altLang="en-US" sz="3000" b="1" dirty="0"/>
              <a:t>확인하기</a:t>
            </a:r>
          </a:p>
        </p:txBody>
      </p:sp>
      <p:pic>
        <p:nvPicPr>
          <p:cNvPr id="4" name="그림 3" descr="스크린샷, 화면, 노트북, 앉아있는이(가) 표시된 사진&#10;&#10;자동 생성된 설명">
            <a:extLst>
              <a:ext uri="{FF2B5EF4-FFF2-40B4-BE49-F238E27FC236}">
                <a16:creationId xmlns:a16="http://schemas.microsoft.com/office/drawing/2014/main" id="{C8557305-6601-7A45-A609-C0CECDFEF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554" y="1332349"/>
            <a:ext cx="9133564" cy="318142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D93698CA-4170-994D-9C76-84A0AE15DC8B}"/>
              </a:ext>
            </a:extLst>
          </p:cNvPr>
          <p:cNvSpPr txBox="1">
            <a:spLocks/>
          </p:cNvSpPr>
          <p:nvPr/>
        </p:nvSpPr>
        <p:spPr>
          <a:xfrm>
            <a:off x="494554" y="4931717"/>
            <a:ext cx="11380771" cy="183721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BEGIN, COMMIT</a:t>
            </a:r>
            <a:r>
              <a:rPr kumimoji="1" lang="ko-KR" altLang="en-US" sz="1800" dirty="0"/>
              <a:t>은 트랜잭션의 시작과 끝을 말함</a:t>
            </a:r>
            <a:r>
              <a:rPr kumimoji="1" lang="en-US" altLang="ko-KR" sz="1800" dirty="0"/>
              <a:t>. </a:t>
            </a:r>
            <a:r>
              <a:rPr kumimoji="1" lang="ko-KR" altLang="en-US" sz="1800" dirty="0"/>
              <a:t>트랜잭션을 여러 개의 </a:t>
            </a:r>
            <a:r>
              <a:rPr kumimoji="1" lang="en-US" altLang="ko-KR" sz="1800" dirty="0"/>
              <a:t>SQL</a:t>
            </a:r>
            <a:r>
              <a:rPr kumimoji="1" lang="ko-KR" altLang="en-US" sz="1800" dirty="0"/>
              <a:t>을 하나로 합친 단위로 볼 수 있음</a:t>
            </a:r>
            <a:r>
              <a:rPr kumimoji="1" lang="en-US" altLang="ko-KR" sz="1800" dirty="0"/>
              <a:t>. </a:t>
            </a:r>
            <a:r>
              <a:rPr kumimoji="1" lang="ko-KR" altLang="en-US" sz="1800" dirty="0"/>
              <a:t>두 개의 테이블을 만드는 </a:t>
            </a:r>
            <a:r>
              <a:rPr kumimoji="1" lang="en-US" altLang="ko-KR" sz="1800" dirty="0"/>
              <a:t>DDL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SQL</a:t>
            </a:r>
            <a:r>
              <a:rPr kumimoji="1" lang="ko-KR" altLang="en-US" sz="1800" dirty="0"/>
              <a:t>이 </a:t>
            </a:r>
            <a:r>
              <a:rPr kumimoji="1" lang="en-US" altLang="ko-KR" sz="1800" dirty="0"/>
              <a:t>2</a:t>
            </a:r>
            <a:r>
              <a:rPr kumimoji="1" lang="ko-KR" altLang="en-US" sz="1800" dirty="0"/>
              <a:t>번 실행됨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ko-KR" altLang="en-US" sz="1800" dirty="0"/>
              <a:t>각 테이블에서 </a:t>
            </a:r>
            <a:r>
              <a:rPr kumimoji="1" lang="en-US" altLang="ko-KR" sz="1800" dirty="0"/>
              <a:t>id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primary key</a:t>
            </a:r>
            <a:r>
              <a:rPr kumimoji="1" lang="ko-KR" altLang="en-US" sz="1800" dirty="0"/>
              <a:t>로 지정한 것과</a:t>
            </a:r>
            <a:r>
              <a:rPr kumimoji="1" lang="en-US" altLang="ko-KR" sz="1800" dirty="0"/>
              <a:t> </a:t>
            </a:r>
            <a:r>
              <a:rPr kumimoji="1" lang="en-US" altLang="ko-KR" sz="1800" dirty="0" err="1"/>
              <a:t>reporter_id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Foreign Key</a:t>
            </a:r>
            <a:r>
              <a:rPr kumimoji="1" lang="ko-KR" altLang="en-US" sz="1800" dirty="0"/>
              <a:t>로 지정했다는 사실을 알 수 있음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SQL</a:t>
            </a:r>
            <a:r>
              <a:rPr kumimoji="1" lang="ko-KR" altLang="en-US" sz="1800" dirty="0"/>
              <a:t>문 </a:t>
            </a:r>
            <a:r>
              <a:rPr kumimoji="1" lang="ko-KR" altLang="en-US" sz="1800" dirty="0" err="1"/>
              <a:t>분석해보기</a:t>
            </a:r>
            <a:r>
              <a:rPr kumimoji="1" lang="en-US" altLang="ko-KR" sz="1800" dirty="0"/>
              <a:t>(</a:t>
            </a:r>
            <a:r>
              <a:rPr kumimoji="1" lang="ko-KR" altLang="en-US" sz="1800" dirty="0"/>
              <a:t>구두 설명</a:t>
            </a:r>
            <a:r>
              <a:rPr kumimoji="1" lang="en-US" altLang="ko-KR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412620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4D03B9-E56D-334B-BDBB-A45DECB4D47D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 err="1"/>
              <a:t>Mysql</a:t>
            </a:r>
            <a:r>
              <a:rPr kumimoji="1" lang="en-US" altLang="ko-KR" sz="3000" b="1" dirty="0"/>
              <a:t> Workbench</a:t>
            </a:r>
            <a:r>
              <a:rPr kumimoji="1" lang="ko-KR" altLang="en-US" sz="3000" b="1" dirty="0"/>
              <a:t>로 실제 </a:t>
            </a:r>
            <a:r>
              <a:rPr kumimoji="1" lang="en-US" altLang="ko-KR" sz="3000" b="1" dirty="0"/>
              <a:t>column </a:t>
            </a:r>
            <a:r>
              <a:rPr kumimoji="1" lang="ko-KR" altLang="en-US" sz="3000" b="1" dirty="0"/>
              <a:t>속성 확인해보기</a:t>
            </a: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0F981BB0-832F-8240-B211-12B120B97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39" y="1346200"/>
            <a:ext cx="9029700" cy="208280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3DE62C9F-BF6C-2E46-BA10-413088B58990}"/>
              </a:ext>
            </a:extLst>
          </p:cNvPr>
          <p:cNvSpPr txBox="1">
            <a:spLocks/>
          </p:cNvSpPr>
          <p:nvPr/>
        </p:nvSpPr>
        <p:spPr>
          <a:xfrm>
            <a:off x="405614" y="4578937"/>
            <a:ext cx="11380771" cy="15464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Tx/>
              <a:buChar char="-"/>
            </a:pPr>
            <a:r>
              <a:rPr kumimoji="1" lang="en-US" altLang="ko-KR" sz="1800" dirty="0"/>
              <a:t>AI -&gt; Auto Increment</a:t>
            </a:r>
            <a:r>
              <a:rPr kumimoji="1" lang="ko-KR" altLang="en-US" sz="1800" dirty="0"/>
              <a:t>로 레코드가 데이터베이스에 추가될 때마다 </a:t>
            </a:r>
            <a:r>
              <a:rPr kumimoji="1" lang="en-US" altLang="ko-KR" sz="1800" dirty="0"/>
              <a:t>id</a:t>
            </a:r>
            <a:r>
              <a:rPr kumimoji="1" lang="ko-KR" altLang="en-US" sz="1800" dirty="0"/>
              <a:t>값은 자동으로 </a:t>
            </a:r>
            <a:r>
              <a:rPr kumimoji="1" lang="en-US" altLang="ko-KR" sz="1800" dirty="0"/>
              <a:t>1</a:t>
            </a:r>
            <a:r>
              <a:rPr kumimoji="1" lang="ko-KR" altLang="en-US" sz="1800" dirty="0"/>
              <a:t>씩 증가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NN -&gt; Not Null</a:t>
            </a:r>
            <a:r>
              <a:rPr kumimoji="1" lang="ko-KR" altLang="en-US" sz="1800" dirty="0"/>
              <a:t>로 </a:t>
            </a:r>
            <a:r>
              <a:rPr kumimoji="1" lang="en-US" altLang="ko-KR" sz="1800" dirty="0"/>
              <a:t>Null</a:t>
            </a:r>
            <a:r>
              <a:rPr kumimoji="1" lang="ko-KR" altLang="en-US" sz="1800" dirty="0"/>
              <a:t> 값이 들어올 경우 레코드를 저장하지 않고 에러 메시지 출력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PK -&gt; Primary Key</a:t>
            </a:r>
            <a:r>
              <a:rPr kumimoji="1" lang="ko-KR" altLang="en-US" sz="1800" dirty="0"/>
              <a:t>로 해당 칼럼을 </a:t>
            </a:r>
            <a:r>
              <a:rPr kumimoji="1" lang="en-US" altLang="ko-KR" sz="1800" dirty="0"/>
              <a:t>Primary Key</a:t>
            </a:r>
            <a:r>
              <a:rPr kumimoji="1" lang="ko-KR" altLang="en-US" sz="1800" dirty="0"/>
              <a:t>로 설정함</a:t>
            </a: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757125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F77A5B2-9A81-A741-AEEE-84C862FC1603}"/>
              </a:ext>
            </a:extLst>
          </p:cNvPr>
          <p:cNvSpPr/>
          <p:nvPr/>
        </p:nvSpPr>
        <p:spPr>
          <a:xfrm>
            <a:off x="341042" y="1098564"/>
            <a:ext cx="1150991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Helvetica Neue" panose="02000503000000020004" pitchFamily="2" charset="0"/>
              </a:rPr>
              <a:t>Windows </a:t>
            </a:r>
            <a:r>
              <a:rPr lang="en-US" altLang="ko-KR" dirty="0" err="1">
                <a:solidFill>
                  <a:srgbClr val="000000"/>
                </a:solidFill>
                <a:latin typeface="Helvetica Neue" panose="02000503000000020004" pitchFamily="2" charset="0"/>
              </a:rPr>
              <a:t>mysql</a:t>
            </a:r>
            <a:r>
              <a:rPr lang="en-US" altLang="ko-KR" dirty="0">
                <a:solidFill>
                  <a:srgbClr val="000000"/>
                </a:solidFill>
                <a:latin typeface="Helvetica Neue" panose="02000503000000020004" pitchFamily="2" charset="0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Helvetica Neue" panose="02000503000000020004" pitchFamily="2" charset="0"/>
              </a:rPr>
              <a:t>설치 </a:t>
            </a:r>
            <a:r>
              <a:rPr lang="en-US" altLang="ko-KR" dirty="0">
                <a:solidFill>
                  <a:srgbClr val="000000"/>
                </a:solidFill>
                <a:latin typeface="Helvetica Neue" panose="02000503000000020004" pitchFamily="2" charset="0"/>
              </a:rPr>
              <a:t>: </a:t>
            </a:r>
            <a:r>
              <a:rPr lang="en-US" altLang="ko-KR" u="sng" dirty="0">
                <a:solidFill>
                  <a:srgbClr val="000000"/>
                </a:solidFill>
                <a:latin typeface="Helvetica Neue" panose="02000503000000020004" pitchFamily="2" charset="0"/>
                <a:hlinkClick r:id="rId2"/>
              </a:rPr>
              <a:t>https://www.youtube.com/watch?v=FE0C768AQt0&amp;list=PLuHgQVnccGMCgrP_9HL3dAcvdt8qOZxjW&amp;index=4</a:t>
            </a:r>
            <a:endParaRPr lang="en-US" altLang="ko-KR" dirty="0">
              <a:solidFill>
                <a:srgbClr val="DCA10D"/>
              </a:solidFill>
              <a:latin typeface="Helvetica Neue" panose="02000503000000020004" pitchFamily="2" charset="0"/>
            </a:endParaRPr>
          </a:p>
          <a:p>
            <a:br>
              <a:rPr lang="en-US" altLang="ko-KR" u="sng" dirty="0">
                <a:solidFill>
                  <a:srgbClr val="000000"/>
                </a:solidFill>
                <a:latin typeface="Helvetica Neue" panose="02000503000000020004" pitchFamily="2" charset="0"/>
              </a:rPr>
            </a:br>
            <a:r>
              <a:rPr lang="en-US" altLang="ko-KR" u="sng" dirty="0">
                <a:solidFill>
                  <a:srgbClr val="000000"/>
                </a:solidFill>
                <a:latin typeface="Helvetica Neue" panose="02000503000000020004" pitchFamily="2" charset="0"/>
              </a:rPr>
              <a:t>macOS </a:t>
            </a:r>
            <a:r>
              <a:rPr lang="en-US" altLang="ko-KR" u="sng" dirty="0" err="1">
                <a:solidFill>
                  <a:srgbClr val="000000"/>
                </a:solidFill>
                <a:latin typeface="Helvetica Neue" panose="02000503000000020004" pitchFamily="2" charset="0"/>
              </a:rPr>
              <a:t>mysql</a:t>
            </a:r>
            <a:r>
              <a:rPr lang="en-US" altLang="ko-KR" u="sng" dirty="0">
                <a:solidFill>
                  <a:srgbClr val="000000"/>
                </a:solidFill>
                <a:latin typeface="Helvetica Neue" panose="02000503000000020004" pitchFamily="2" charset="0"/>
              </a:rPr>
              <a:t> </a:t>
            </a:r>
            <a:r>
              <a:rPr lang="ko-KR" altLang="en-US" u="sng" dirty="0">
                <a:solidFill>
                  <a:srgbClr val="000000"/>
                </a:solidFill>
                <a:latin typeface="Helvetica Neue" panose="02000503000000020004" pitchFamily="2" charset="0"/>
              </a:rPr>
              <a:t>설치 </a:t>
            </a:r>
            <a:r>
              <a:rPr lang="en-US" altLang="ko-KR" u="sng" dirty="0">
                <a:solidFill>
                  <a:srgbClr val="000000"/>
                </a:solidFill>
                <a:latin typeface="Helvetica Neue" panose="02000503000000020004" pitchFamily="2" charset="0"/>
              </a:rPr>
              <a:t>: </a:t>
            </a:r>
            <a:r>
              <a:rPr lang="en-US" altLang="ko-KR" u="sng" dirty="0">
                <a:solidFill>
                  <a:srgbClr val="000000"/>
                </a:solidFill>
                <a:latin typeface="Helvetica Neue" panose="02000503000000020004" pitchFamily="2" charset="0"/>
                <a:hlinkClick r:id="rId3"/>
              </a:rPr>
              <a:t>https://www.youtube.com/watch?v=_A7yOpPJi8g&amp;list=PLuHgQVnccGMCgrP_9HL3dAcvdt8qOZxjW&amp;index=5</a:t>
            </a:r>
            <a:endParaRPr lang="en-US" altLang="ko-KR" dirty="0">
              <a:solidFill>
                <a:srgbClr val="DCA10D"/>
              </a:solidFill>
              <a:latin typeface="Helvetica Neue" panose="02000503000000020004" pitchFamily="2" charset="0"/>
            </a:endParaRPr>
          </a:p>
          <a:p>
            <a:br>
              <a:rPr lang="en-US" altLang="ko-KR" dirty="0">
                <a:latin typeface="Helvetica Neue" panose="02000503000000020004" pitchFamily="2" charset="0"/>
              </a:rPr>
            </a:br>
            <a:r>
              <a:rPr lang="en-US" altLang="ko-KR" dirty="0" err="1">
                <a:latin typeface="Helvetica Neue" panose="02000503000000020004" pitchFamily="2" charset="0"/>
              </a:rPr>
              <a:t>Mysql</a:t>
            </a:r>
            <a:r>
              <a:rPr lang="en-US" altLang="ko-KR" dirty="0">
                <a:latin typeface="Helvetica Neue" panose="02000503000000020004" pitchFamily="2" charset="0"/>
              </a:rPr>
              <a:t> Workbench </a:t>
            </a:r>
            <a:r>
              <a:rPr lang="ko-KR" altLang="en-US" dirty="0">
                <a:latin typeface="Helvetica Neue" panose="02000503000000020004" pitchFamily="2" charset="0"/>
              </a:rPr>
              <a:t>설치</a:t>
            </a:r>
            <a:r>
              <a:rPr lang="en-US" altLang="ko-KR" dirty="0">
                <a:latin typeface="Helvetica Neue" panose="02000503000000020004" pitchFamily="2" charset="0"/>
              </a:rPr>
              <a:t>:</a:t>
            </a:r>
          </a:p>
          <a:p>
            <a:r>
              <a:rPr lang="en-US" altLang="ko-KR" u="sng" dirty="0">
                <a:solidFill>
                  <a:srgbClr val="DCA10D"/>
                </a:solidFill>
                <a:latin typeface="Helvetica Neue" panose="02000503000000020004" pitchFamily="2" charset="0"/>
                <a:hlinkClick r:id="rId4"/>
              </a:rPr>
              <a:t>https://www.youtube.com/watch?v=JWB6sUd1R-Q</a:t>
            </a:r>
            <a:endParaRPr lang="ko-KR" altLang="en-US" dirty="0">
              <a:solidFill>
                <a:srgbClr val="DCA10D"/>
              </a:solidFill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81214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EB9C289B-3C7E-6C48-8F3E-4CF1BA04E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39" y="1104919"/>
            <a:ext cx="7564919" cy="5476322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47AC743E-0955-894F-A197-2CAE5958A06E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 err="1"/>
              <a:t>Mysql</a:t>
            </a:r>
            <a:r>
              <a:rPr kumimoji="1" lang="en-US" altLang="ko-KR" sz="3000" b="1" dirty="0"/>
              <a:t> Workbench</a:t>
            </a:r>
            <a:r>
              <a:rPr kumimoji="1" lang="ko-KR" altLang="en-US" sz="3000" b="1" dirty="0"/>
              <a:t>로 </a:t>
            </a:r>
            <a:r>
              <a:rPr kumimoji="1" lang="en-US" altLang="ko-KR" sz="3000" b="1" dirty="0"/>
              <a:t>Foreign Key </a:t>
            </a:r>
            <a:r>
              <a:rPr kumimoji="1" lang="ko-KR" altLang="en-US" sz="3000" b="1" dirty="0"/>
              <a:t>설정 결과 확인하기</a:t>
            </a:r>
          </a:p>
        </p:txBody>
      </p:sp>
    </p:spTree>
    <p:extLst>
      <p:ext uri="{BB962C8B-B14F-4D97-AF65-F5344CB8AC3E}">
        <p14:creationId xmlns:p14="http://schemas.microsoft.com/office/powerpoint/2010/main" val="27506321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FE560F5-99E1-6E4F-A2E0-C1F66EEED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88" y="1218262"/>
            <a:ext cx="8372837" cy="1569907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B91270D1-F48E-A44B-8987-8ED1DD69B59E}"/>
              </a:ext>
            </a:extLst>
          </p:cNvPr>
          <p:cNvSpPr txBox="1">
            <a:spLocks/>
          </p:cNvSpPr>
          <p:nvPr/>
        </p:nvSpPr>
        <p:spPr>
          <a:xfrm>
            <a:off x="534389" y="471631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Shell</a:t>
            </a:r>
            <a:r>
              <a:rPr kumimoji="1" lang="ko-KR" altLang="en-US" sz="3000" b="1" dirty="0"/>
              <a:t>을 이용하여 </a:t>
            </a:r>
            <a:r>
              <a:rPr kumimoji="1" lang="en-US" altLang="ko-KR" sz="3000" b="1" dirty="0"/>
              <a:t>ORM</a:t>
            </a:r>
            <a:r>
              <a:rPr kumimoji="1" lang="ko-KR" altLang="en-US" sz="3000" b="1" dirty="0"/>
              <a:t>이 데이터베이스에 미치는 결과 확인</a:t>
            </a:r>
          </a:p>
        </p:txBody>
      </p:sp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8C9604D1-A63F-204E-A189-8FFDEC1F67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88" y="3193532"/>
            <a:ext cx="5702300" cy="876300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F9F551C0-0973-2E4E-BC5C-01E99CFE3989}"/>
              </a:ext>
            </a:extLst>
          </p:cNvPr>
          <p:cNvSpPr txBox="1">
            <a:spLocks/>
          </p:cNvSpPr>
          <p:nvPr/>
        </p:nvSpPr>
        <p:spPr>
          <a:xfrm>
            <a:off x="534388" y="4475195"/>
            <a:ext cx="11380771" cy="15464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</a:t>
            </a:r>
            <a:r>
              <a:rPr kumimoji="1" lang="ko-KR" altLang="en-US" sz="1800" dirty="0"/>
              <a:t>실제로 </a:t>
            </a:r>
            <a:r>
              <a:rPr kumimoji="1" lang="en-US" altLang="ko-KR" sz="1800" dirty="0"/>
              <a:t>Reporter Model </a:t>
            </a:r>
            <a:r>
              <a:rPr kumimoji="1" lang="ko-KR" altLang="en-US" sz="1800" dirty="0"/>
              <a:t>인스턴스를 생성하고 </a:t>
            </a:r>
            <a:r>
              <a:rPr kumimoji="1" lang="en-US" altLang="ko-KR" sz="1800" dirty="0"/>
              <a:t>save</a:t>
            </a:r>
            <a:r>
              <a:rPr kumimoji="1" lang="ko-KR" altLang="en-US" sz="1800" dirty="0"/>
              <a:t>하면 데이터베이스에 레코드의 저장이 일어나는 것을 알 수 있음</a:t>
            </a:r>
            <a:endParaRPr kumimoji="1" lang="en-US" altLang="ko-KR" sz="1800" dirty="0"/>
          </a:p>
          <a:p>
            <a:endParaRPr kumimoji="1" lang="en-US" altLang="ko-KR" sz="1800" dirty="0"/>
          </a:p>
          <a:p>
            <a:r>
              <a:rPr kumimoji="1" lang="en-US" altLang="ko-KR" sz="1800" dirty="0"/>
              <a:t>- ORM</a:t>
            </a:r>
            <a:r>
              <a:rPr kumimoji="1" lang="ko-KR" altLang="en-US" sz="1800" dirty="0"/>
              <a:t>을 통해 </a:t>
            </a:r>
            <a:r>
              <a:rPr kumimoji="1" lang="en-US" altLang="ko-KR" sz="1800" dirty="0"/>
              <a:t>INSERT INTO `piro12th`.`example_reporter` (`</a:t>
            </a:r>
            <a:r>
              <a:rPr kumimoji="1" lang="en-US" altLang="ko-KR" sz="1800" dirty="0" err="1"/>
              <a:t>first_name</a:t>
            </a:r>
            <a:r>
              <a:rPr kumimoji="1" lang="en-US" altLang="ko-KR" sz="1800" dirty="0"/>
              <a:t>`, `</a:t>
            </a:r>
            <a:r>
              <a:rPr kumimoji="1" lang="en-US" altLang="ko-KR" sz="1800" dirty="0" err="1"/>
              <a:t>last_name</a:t>
            </a:r>
            <a:r>
              <a:rPr kumimoji="1" lang="en-US" altLang="ko-KR" sz="1800" dirty="0"/>
              <a:t>`, `email`) VALUES (‘John', ‘Smith’, ‘</a:t>
            </a:r>
            <a:r>
              <a:rPr kumimoji="1" lang="en-US" altLang="ko-KR" sz="1800" dirty="0" err="1"/>
              <a:t>john@example.com</a:t>
            </a:r>
            <a:r>
              <a:rPr kumimoji="1" lang="en-US" altLang="ko-KR" sz="1800" dirty="0"/>
              <a:t>’); </a:t>
            </a:r>
            <a:r>
              <a:rPr kumimoji="1" lang="ko-KR" altLang="en-US" sz="1800" dirty="0"/>
              <a:t>의 </a:t>
            </a:r>
            <a:r>
              <a:rPr kumimoji="1" lang="en-US" altLang="ko-KR" sz="1800" dirty="0"/>
              <a:t>SQL</a:t>
            </a:r>
            <a:r>
              <a:rPr kumimoji="1" lang="ko-KR" altLang="en-US" sz="1800" dirty="0"/>
              <a:t> 쿼리를 대체함</a:t>
            </a:r>
            <a:endParaRPr kumimoji="1" lang="en-US" altLang="ko-KR" sz="1800" dirty="0"/>
          </a:p>
          <a:p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632603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69C0ADE-FD35-1647-A9BD-1419B652A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89" y="1109272"/>
            <a:ext cx="7061200" cy="1219200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DAE874CA-9808-3549-8C92-04502CCE7F60}"/>
              </a:ext>
            </a:extLst>
          </p:cNvPr>
          <p:cNvSpPr txBox="1">
            <a:spLocks/>
          </p:cNvSpPr>
          <p:nvPr/>
        </p:nvSpPr>
        <p:spPr>
          <a:xfrm>
            <a:off x="534389" y="471631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Shell</a:t>
            </a:r>
            <a:r>
              <a:rPr kumimoji="1" lang="ko-KR" altLang="en-US" sz="3000" b="1" dirty="0"/>
              <a:t>을 이용하여 </a:t>
            </a:r>
            <a:r>
              <a:rPr kumimoji="1" lang="en-US" altLang="ko-KR" sz="3000" b="1" dirty="0"/>
              <a:t>ORM</a:t>
            </a:r>
            <a:r>
              <a:rPr kumimoji="1" lang="ko-KR" altLang="en-US" sz="3000" b="1" dirty="0"/>
              <a:t>이 데이터베이스에 미치는 결과 확인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BEB98DCF-AD97-054E-ADFB-3B99F649FA3B}"/>
              </a:ext>
            </a:extLst>
          </p:cNvPr>
          <p:cNvSpPr txBox="1">
            <a:spLocks/>
          </p:cNvSpPr>
          <p:nvPr/>
        </p:nvSpPr>
        <p:spPr>
          <a:xfrm>
            <a:off x="534388" y="4037045"/>
            <a:ext cx="11380771" cy="15464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reporter</a:t>
            </a:r>
            <a:r>
              <a:rPr kumimoji="1" lang="ko-KR" altLang="en-US" sz="1800" dirty="0"/>
              <a:t>에 </a:t>
            </a:r>
            <a:r>
              <a:rPr kumimoji="1" lang="en-US" altLang="ko-KR" sz="1800" dirty="0"/>
              <a:t>r</a:t>
            </a:r>
            <a:r>
              <a:rPr kumimoji="1" lang="ko-KR" altLang="en-US" sz="1800" dirty="0"/>
              <a:t>을 </a:t>
            </a:r>
            <a:r>
              <a:rPr kumimoji="1" lang="ko-KR" altLang="en-US" sz="1800" dirty="0" err="1"/>
              <a:t>대입했으므로</a:t>
            </a:r>
            <a:r>
              <a:rPr kumimoji="1" lang="en-US" altLang="ko-KR" sz="1800" dirty="0"/>
              <a:t> </a:t>
            </a:r>
            <a:r>
              <a:rPr kumimoji="1" lang="en-US" altLang="ko-KR" sz="1800" dirty="0" err="1"/>
              <a:t>reporter_id</a:t>
            </a:r>
            <a:r>
              <a:rPr kumimoji="1" lang="ko-KR" altLang="en-US" sz="1800" dirty="0"/>
              <a:t>는 </a:t>
            </a:r>
            <a:r>
              <a:rPr kumimoji="1" lang="en-US" altLang="ko-KR" sz="1800" dirty="0"/>
              <a:t>1</a:t>
            </a:r>
            <a:r>
              <a:rPr kumimoji="1" lang="ko-KR" altLang="en-US" sz="1800" dirty="0"/>
              <a:t>이 됨</a:t>
            </a:r>
            <a:r>
              <a:rPr kumimoji="1" lang="en-US" altLang="ko-KR" sz="1800" dirty="0"/>
              <a:t>(Foreign Key</a:t>
            </a:r>
            <a:r>
              <a:rPr kumimoji="1" lang="ko-KR" altLang="en-US" sz="1800" dirty="0"/>
              <a:t>는</a:t>
            </a:r>
            <a:r>
              <a:rPr kumimoji="1" lang="en-US" altLang="ko-KR" sz="1800" dirty="0"/>
              <a:t> John Smith</a:t>
            </a:r>
            <a:r>
              <a:rPr kumimoji="1" lang="ko-KR" altLang="en-US" sz="1800" dirty="0"/>
              <a:t>라는 이름을 가진 기자를 참조함</a:t>
            </a:r>
            <a:r>
              <a:rPr kumimoji="1" lang="en-US" altLang="ko-KR" sz="1800" dirty="0"/>
              <a:t>)</a:t>
            </a:r>
          </a:p>
          <a:p>
            <a:endParaRPr kumimoji="1" lang="en-US" altLang="ko-KR" sz="1800" dirty="0"/>
          </a:p>
          <a:p>
            <a:r>
              <a:rPr kumimoji="1" lang="en-US" altLang="ko-KR" sz="1800" dirty="0"/>
              <a:t>- INSERT INTO `piro12th`.`example_article` (`headline`, `</a:t>
            </a:r>
            <a:r>
              <a:rPr kumimoji="1" lang="en-US" altLang="ko-KR" sz="1800" dirty="0" err="1"/>
              <a:t>pub_date</a:t>
            </a:r>
            <a:r>
              <a:rPr kumimoji="1" lang="en-US" altLang="ko-KR" sz="1800" dirty="0"/>
              <a:t>`, `</a:t>
            </a:r>
            <a:r>
              <a:rPr kumimoji="1" lang="en-US" altLang="ko-KR" sz="1800" dirty="0" err="1"/>
              <a:t>reporter_id</a:t>
            </a:r>
            <a:r>
              <a:rPr kumimoji="1" lang="en-US" altLang="ko-KR" sz="1800" dirty="0"/>
              <a:t>`) VALUES ('This is a test', '2005-07-27', '1');</a:t>
            </a:r>
            <a:r>
              <a:rPr kumimoji="1" lang="ko-KR" altLang="en-US" sz="1800" dirty="0"/>
              <a:t>의 </a:t>
            </a:r>
            <a:r>
              <a:rPr kumimoji="1" lang="en-US" altLang="ko-KR" sz="1800" dirty="0"/>
              <a:t>SQL</a:t>
            </a:r>
            <a:r>
              <a:rPr kumimoji="1" lang="ko-KR" altLang="en-US" sz="1800" dirty="0"/>
              <a:t> 쿼리를 대체함</a:t>
            </a:r>
            <a:endParaRPr kumimoji="1" lang="en-US" altLang="ko-KR" sz="1800" dirty="0"/>
          </a:p>
          <a:p>
            <a:endParaRPr kumimoji="1" lang="en-US" altLang="ko-KR" sz="18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2A88897-7CA5-7645-9AC8-B072D98BB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88" y="2817845"/>
            <a:ext cx="9271000" cy="87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3780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01FF2AD4-33D9-4042-AA9F-AE78ADB8F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89" y="1455266"/>
            <a:ext cx="10452100" cy="2959100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9B28763D-0C1E-AA4A-A79D-1ADD88D38B67}"/>
              </a:ext>
            </a:extLst>
          </p:cNvPr>
          <p:cNvSpPr txBox="1">
            <a:spLocks/>
          </p:cNvSpPr>
          <p:nvPr/>
        </p:nvSpPr>
        <p:spPr>
          <a:xfrm>
            <a:off x="534389" y="471631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Database</a:t>
            </a:r>
            <a:r>
              <a:rPr kumimoji="1" lang="ko-KR" altLang="en-US" sz="3000" b="1" dirty="0"/>
              <a:t>와 관련된 에러</a:t>
            </a:r>
            <a:r>
              <a:rPr kumimoji="1" lang="en-US" altLang="ko-KR" sz="3000" b="1" dirty="0"/>
              <a:t> </a:t>
            </a:r>
            <a:r>
              <a:rPr kumimoji="1" lang="ko-KR" altLang="en-US" sz="3000" b="1" dirty="0"/>
              <a:t>발생 케이스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18D0764-A1E7-8F45-91B3-992BDF9F8FDF}"/>
              </a:ext>
            </a:extLst>
          </p:cNvPr>
          <p:cNvSpPr txBox="1">
            <a:spLocks/>
          </p:cNvSpPr>
          <p:nvPr/>
        </p:nvSpPr>
        <p:spPr>
          <a:xfrm>
            <a:off x="534389" y="4760361"/>
            <a:ext cx="11380771" cy="76058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</a:t>
            </a:r>
            <a:r>
              <a:rPr kumimoji="1" lang="ko-KR" altLang="en-US" sz="1800" dirty="0"/>
              <a:t>에러가 발생한 이유 </a:t>
            </a:r>
            <a:r>
              <a:rPr kumimoji="1" lang="en-US" altLang="ko-KR" sz="1800" dirty="0"/>
              <a:t>r3</a:t>
            </a:r>
            <a:r>
              <a:rPr kumimoji="1" lang="ko-KR" altLang="en-US" sz="1800" dirty="0"/>
              <a:t>는 현재 데이터베이스에 저장되지 않았기 때문에 데이터베이스 내의  </a:t>
            </a:r>
            <a:r>
              <a:rPr kumimoji="1" lang="en-US" altLang="ko-KR" sz="1800" dirty="0"/>
              <a:t>r3 </a:t>
            </a:r>
            <a:r>
              <a:rPr kumimoji="1" lang="ko-KR" altLang="en-US" sz="1800" dirty="0"/>
              <a:t>레코드는 존재하지 않으므로 이를 참조할 수 없음</a:t>
            </a:r>
            <a:r>
              <a:rPr kumimoji="1" lang="en-US" altLang="ko-KR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620973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스크린샷, 전화이(가) 표시된 사진&#10;&#10;자동 생성된 설명">
            <a:extLst>
              <a:ext uri="{FF2B5EF4-FFF2-40B4-BE49-F238E27FC236}">
                <a16:creationId xmlns:a16="http://schemas.microsoft.com/office/drawing/2014/main" id="{D1F95848-4134-9142-88C4-F41E4FDA8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89" y="1214203"/>
            <a:ext cx="4358245" cy="3004909"/>
          </a:xfrm>
          <a:prstGeom prst="rect">
            <a:avLst/>
          </a:prstGeo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49CAA99C-DE9C-C145-BEE1-ACC70668FF95}"/>
              </a:ext>
            </a:extLst>
          </p:cNvPr>
          <p:cNvSpPr txBox="1">
            <a:spLocks/>
          </p:cNvSpPr>
          <p:nvPr/>
        </p:nvSpPr>
        <p:spPr>
          <a:xfrm>
            <a:off x="534389" y="471631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N</a:t>
            </a:r>
            <a:r>
              <a:rPr kumimoji="1" lang="ko-KR" altLang="en-US" sz="3000" b="1" dirty="0"/>
              <a:t> 측 테이블에 데이터를 저장하는 또다른 방법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5F737B7-5805-7446-9596-D280786FCED3}"/>
              </a:ext>
            </a:extLst>
          </p:cNvPr>
          <p:cNvSpPr txBox="1">
            <a:spLocks/>
          </p:cNvSpPr>
          <p:nvPr/>
        </p:nvSpPr>
        <p:spPr>
          <a:xfrm>
            <a:off x="5181600" y="3380756"/>
            <a:ext cx="6265585" cy="22630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Tx/>
              <a:buChar char="-"/>
            </a:pPr>
            <a:r>
              <a:rPr kumimoji="1" lang="ko-KR" altLang="en-US" sz="1800" dirty="0"/>
              <a:t>변수 </a:t>
            </a:r>
            <a:r>
              <a:rPr kumimoji="1" lang="en-US" altLang="ko-KR" sz="1800" dirty="0"/>
              <a:t>r</a:t>
            </a:r>
            <a:r>
              <a:rPr kumimoji="1" lang="ko-KR" altLang="en-US" sz="1800" dirty="0"/>
              <a:t>은</a:t>
            </a:r>
            <a:r>
              <a:rPr kumimoji="1" lang="en-US" altLang="ko-KR" sz="1800" dirty="0"/>
              <a:t> John Smith</a:t>
            </a:r>
            <a:r>
              <a:rPr kumimoji="1" lang="ko-KR" altLang="en-US" sz="1800" dirty="0"/>
              <a:t> 라는 이름의 </a:t>
            </a:r>
            <a:r>
              <a:rPr kumimoji="1" lang="en-US" altLang="ko-KR" sz="1800" dirty="0"/>
              <a:t>Reporter </a:t>
            </a:r>
            <a:r>
              <a:rPr kumimoji="1" lang="ko-KR" altLang="en-US" sz="1800" dirty="0"/>
              <a:t>인스턴스를 참조하는데 </a:t>
            </a:r>
            <a:r>
              <a:rPr kumimoji="1" lang="en-US" altLang="ko-KR" sz="1800" dirty="0"/>
              <a:t>__str__ </a:t>
            </a:r>
            <a:r>
              <a:rPr kumimoji="1" lang="ko-KR" altLang="en-US" sz="1800" dirty="0"/>
              <a:t>함수를 사용하면 결과값이 </a:t>
            </a:r>
            <a:r>
              <a:rPr kumimoji="1" lang="en-US" altLang="ko-KR" sz="1800" dirty="0"/>
              <a:t>print</a:t>
            </a:r>
            <a:r>
              <a:rPr kumimoji="1" lang="ko-KR" altLang="en-US" sz="1800" dirty="0"/>
              <a:t>문에 출력된다</a:t>
            </a:r>
            <a:r>
              <a:rPr kumimoji="1" lang="en-US" altLang="ko-KR" sz="1800" dirty="0"/>
              <a:t>.</a:t>
            </a:r>
            <a:r>
              <a:rPr kumimoji="1" lang="ko-KR" altLang="en-US" sz="1800" dirty="0"/>
              <a:t> 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ko-KR" altLang="en-US" sz="1800" dirty="0"/>
              <a:t>사용 안할 시 인스턴스가 존재하는 메모리의 주소 위치 가리킴</a:t>
            </a:r>
            <a:endParaRPr kumimoji="1" lang="en-US" altLang="ko-KR" sz="1800" dirty="0"/>
          </a:p>
          <a:p>
            <a:r>
              <a:rPr kumimoji="1" lang="ko-KR" altLang="en-US" sz="1800" dirty="0"/>
              <a:t> </a:t>
            </a:r>
            <a:r>
              <a:rPr kumimoji="1" lang="en-US" altLang="ko-KR" sz="1800" dirty="0"/>
              <a:t>ex) 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986EF41-84F1-714B-9F1A-74D29A465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1600" y="1214203"/>
            <a:ext cx="7010400" cy="18288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9C7E92D-0A70-B641-9136-BF3ED449CD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1226" y="4924978"/>
            <a:ext cx="2433404" cy="40556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AEE931A-8BFD-3A41-99C5-18F7F58737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389" y="5509334"/>
            <a:ext cx="7264400" cy="254000"/>
          </a:xfrm>
          <a:prstGeom prst="rect">
            <a:avLst/>
          </a:prstGeom>
        </p:spPr>
      </p:pic>
      <p:sp>
        <p:nvSpPr>
          <p:cNvPr id="15" name="제목 1">
            <a:extLst>
              <a:ext uri="{FF2B5EF4-FFF2-40B4-BE49-F238E27FC236}">
                <a16:creationId xmlns:a16="http://schemas.microsoft.com/office/drawing/2014/main" id="{1F8FAA91-17D6-A34E-B25C-4B14C8D0AA62}"/>
              </a:ext>
            </a:extLst>
          </p:cNvPr>
          <p:cNvSpPr txBox="1">
            <a:spLocks/>
          </p:cNvSpPr>
          <p:nvPr/>
        </p:nvSpPr>
        <p:spPr>
          <a:xfrm>
            <a:off x="534389" y="5875500"/>
            <a:ext cx="11380771" cy="76058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</a:t>
            </a:r>
          </a:p>
        </p:txBody>
      </p:sp>
    </p:spTree>
    <p:extLst>
      <p:ext uri="{BB962C8B-B14F-4D97-AF65-F5344CB8AC3E}">
        <p14:creationId xmlns:p14="http://schemas.microsoft.com/office/powerpoint/2010/main" val="7458762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FD25F7A-EF29-2249-8FF5-DDC6938FC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3" y="1590859"/>
            <a:ext cx="12087751" cy="1210504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E2A3C6D6-A2B5-A048-87A1-77D03961A31B}"/>
              </a:ext>
            </a:extLst>
          </p:cNvPr>
          <p:cNvSpPr txBox="1">
            <a:spLocks/>
          </p:cNvSpPr>
          <p:nvPr/>
        </p:nvSpPr>
        <p:spPr>
          <a:xfrm>
            <a:off x="534389" y="471631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SQL </a:t>
            </a:r>
            <a:r>
              <a:rPr kumimoji="1" lang="ko-KR" altLang="en-US" sz="3000" b="1" dirty="0"/>
              <a:t>문을 확인하는 두 번 째 방법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7CE3599-A4D6-3D40-92C2-B24C68A6E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862" y="3282950"/>
            <a:ext cx="1905000" cy="292100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733C7B31-FA28-5A43-996F-77629C96DE5F}"/>
              </a:ext>
            </a:extLst>
          </p:cNvPr>
          <p:cNvSpPr txBox="1">
            <a:spLocks/>
          </p:cNvSpPr>
          <p:nvPr/>
        </p:nvSpPr>
        <p:spPr>
          <a:xfrm>
            <a:off x="209862" y="3680085"/>
            <a:ext cx="11380771" cy="270628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800" dirty="0"/>
              <a:t>위의 함수를 사용하여 해당 </a:t>
            </a:r>
            <a:r>
              <a:rPr kumimoji="1" lang="en-US" altLang="ko-KR" sz="1800" dirty="0"/>
              <a:t>ORM</a:t>
            </a:r>
            <a:r>
              <a:rPr kumimoji="1" lang="ko-KR" altLang="en-US" sz="1800" dirty="0"/>
              <a:t>에 대한 </a:t>
            </a:r>
            <a:r>
              <a:rPr kumimoji="1" lang="en-US" altLang="ko-KR" sz="1800" dirty="0"/>
              <a:t>SQL query</a:t>
            </a:r>
            <a:r>
              <a:rPr kumimoji="1" lang="ko-KR" altLang="en-US" sz="1800" dirty="0"/>
              <a:t>문을 알려줄 수 있음</a:t>
            </a:r>
            <a:endParaRPr kumimoji="1" lang="en-US" altLang="ko-KR" sz="1800" dirty="0"/>
          </a:p>
          <a:p>
            <a:endParaRPr kumimoji="1" lang="en-US" altLang="ko-KR" sz="1800" dirty="0"/>
          </a:p>
          <a:p>
            <a:r>
              <a:rPr kumimoji="1" lang="en-US" altLang="ko-KR" sz="1800" dirty="0"/>
              <a:t>'SELECT `</a:t>
            </a:r>
            <a:r>
              <a:rPr kumimoji="1" lang="en-US" altLang="ko-KR" sz="1800" dirty="0" err="1"/>
              <a:t>example_article`.`id</a:t>
            </a:r>
            <a:r>
              <a:rPr kumimoji="1" lang="en-US" altLang="ko-KR" sz="1800" dirty="0"/>
              <a:t>`, `</a:t>
            </a:r>
            <a:r>
              <a:rPr kumimoji="1" lang="en-US" altLang="ko-KR" sz="1800" dirty="0" err="1"/>
              <a:t>example_article`.`headline</a:t>
            </a:r>
            <a:r>
              <a:rPr kumimoji="1" lang="en-US" altLang="ko-KR" sz="1800" dirty="0"/>
              <a:t>`, `example_article`.`</a:t>
            </a:r>
            <a:r>
              <a:rPr kumimoji="1" lang="en-US" altLang="ko-KR" sz="1800" dirty="0" err="1"/>
              <a:t>pub_date</a:t>
            </a:r>
            <a:r>
              <a:rPr kumimoji="1" lang="en-US" altLang="ko-KR" sz="1800" dirty="0"/>
              <a:t>`, `example_article`.`</a:t>
            </a:r>
            <a:r>
              <a:rPr kumimoji="1" lang="en-US" altLang="ko-KR" sz="1800" dirty="0" err="1"/>
              <a:t>reporter_id</a:t>
            </a:r>
            <a:r>
              <a:rPr kumimoji="1" lang="en-US" altLang="ko-KR" sz="1800" dirty="0"/>
              <a:t>` FROM `</a:t>
            </a:r>
            <a:r>
              <a:rPr kumimoji="1" lang="en-US" altLang="ko-KR" sz="1800" dirty="0" err="1"/>
              <a:t>example_article</a:t>
            </a:r>
            <a:r>
              <a:rPr kumimoji="1" lang="en-US" altLang="ko-KR" sz="1800" dirty="0"/>
              <a:t>` WHERE `example_article`.`</a:t>
            </a:r>
            <a:r>
              <a:rPr kumimoji="1" lang="en-US" altLang="ko-KR" sz="1800" dirty="0" err="1"/>
              <a:t>reporter_id</a:t>
            </a:r>
            <a:r>
              <a:rPr kumimoji="1" lang="en-US" altLang="ko-KR" sz="1800" dirty="0"/>
              <a:t>` = 1 ORDER BY `</a:t>
            </a:r>
            <a:r>
              <a:rPr kumimoji="1" lang="en-US" altLang="ko-KR" sz="1800" dirty="0" err="1"/>
              <a:t>example_article`.`headline</a:t>
            </a:r>
            <a:r>
              <a:rPr kumimoji="1" lang="en-US" altLang="ko-KR" sz="1800" dirty="0"/>
              <a:t>` ASC’ </a:t>
            </a:r>
          </a:p>
          <a:p>
            <a:endParaRPr kumimoji="1" lang="en-US" altLang="ko-KR" sz="1800" dirty="0"/>
          </a:p>
          <a:p>
            <a:r>
              <a:rPr kumimoji="1" lang="ko-KR" altLang="en-US" sz="1800" dirty="0" err="1"/>
              <a:t>해석해보기</a:t>
            </a:r>
            <a:r>
              <a:rPr kumimoji="1" lang="en-US" altLang="ko-KR" sz="1800" dirty="0"/>
              <a:t>(</a:t>
            </a:r>
            <a:r>
              <a:rPr kumimoji="1" lang="ko-KR" altLang="en-US" sz="1800" dirty="0"/>
              <a:t>구두 설명</a:t>
            </a:r>
            <a:r>
              <a:rPr kumimoji="1" lang="en-US" altLang="ko-KR" sz="1800" dirty="0"/>
              <a:t>)</a:t>
            </a:r>
          </a:p>
          <a:p>
            <a:endParaRPr kumimoji="1" lang="en-US" altLang="ko-KR" sz="1800" dirty="0"/>
          </a:p>
          <a:p>
            <a:r>
              <a:rPr kumimoji="1" lang="en-US" altLang="ko-KR" sz="1800" dirty="0"/>
              <a:t>- Model </a:t>
            </a:r>
            <a:r>
              <a:rPr kumimoji="1" lang="ko-KR" altLang="en-US" sz="1800" dirty="0"/>
              <a:t>정의 시 </a:t>
            </a:r>
            <a:r>
              <a:rPr kumimoji="1" lang="en-US" altLang="ko-KR" sz="1800" dirty="0"/>
              <a:t>meta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Ordering</a:t>
            </a:r>
            <a:r>
              <a:rPr kumimoji="1" lang="ko-KR" altLang="en-US" sz="1800" dirty="0"/>
              <a:t>을 통해 정렬한 결과를 얻어 냄</a:t>
            </a: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3309144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1">
            <a:extLst>
              <a:ext uri="{FF2B5EF4-FFF2-40B4-BE49-F238E27FC236}">
                <a16:creationId xmlns:a16="http://schemas.microsoft.com/office/drawing/2014/main" id="{29B6344B-8697-0C4E-BB32-833B78700C6B}"/>
              </a:ext>
            </a:extLst>
          </p:cNvPr>
          <p:cNvSpPr txBox="1">
            <a:spLocks/>
          </p:cNvSpPr>
          <p:nvPr/>
        </p:nvSpPr>
        <p:spPr>
          <a:xfrm>
            <a:off x="534389" y="471631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3000" b="1" dirty="0"/>
              <a:t>나머지 </a:t>
            </a:r>
            <a:r>
              <a:rPr kumimoji="1" lang="en-US" altLang="ko-KR" sz="3000" b="1" dirty="0"/>
              <a:t>ORM</a:t>
            </a:r>
            <a:r>
              <a:rPr kumimoji="1" lang="ko-KR" altLang="en-US" sz="3000" b="1" dirty="0"/>
              <a:t> 확인해보기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5192FA23-6362-B344-A9C9-13BCA3CD51F7}"/>
              </a:ext>
            </a:extLst>
          </p:cNvPr>
          <p:cNvSpPr txBox="1">
            <a:spLocks/>
          </p:cNvSpPr>
          <p:nvPr/>
        </p:nvSpPr>
        <p:spPr>
          <a:xfrm>
            <a:off x="534389" y="2193311"/>
            <a:ext cx="11380771" cy="76058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 err="1"/>
              <a:t>article_set</a:t>
            </a:r>
            <a:r>
              <a:rPr kumimoji="1" lang="ko-KR" altLang="en-US" sz="1800" dirty="0"/>
              <a:t>에는 </a:t>
            </a:r>
            <a:r>
              <a:rPr kumimoji="1" lang="en-US" altLang="ko-KR" sz="1800" dirty="0"/>
              <a:t>article</a:t>
            </a:r>
            <a:r>
              <a:rPr kumimoji="1" lang="ko-KR" altLang="en-US" sz="1800" dirty="0"/>
              <a:t>을 추가해야 하지만 </a:t>
            </a:r>
            <a:r>
              <a:rPr kumimoji="1" lang="en-US" altLang="ko-KR" sz="1800" dirty="0"/>
              <a:t>reporter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추가하므로 타입 에러 발생</a:t>
            </a:r>
            <a:endParaRPr kumimoji="1" lang="en-US" altLang="ko-KR" sz="18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8E7AF899-60B1-FA48-83D8-350B764F7AEF}"/>
              </a:ext>
            </a:extLst>
          </p:cNvPr>
          <p:cNvSpPr txBox="1">
            <a:spLocks/>
          </p:cNvSpPr>
          <p:nvPr/>
        </p:nvSpPr>
        <p:spPr>
          <a:xfrm>
            <a:off x="534388" y="3630041"/>
            <a:ext cx="11380771" cy="44106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800" dirty="0"/>
              <a:t>변수 </a:t>
            </a:r>
            <a:r>
              <a:rPr kumimoji="1" lang="en-US" altLang="ko-KR" sz="1800" dirty="0"/>
              <a:t>r</a:t>
            </a:r>
            <a:r>
              <a:rPr kumimoji="1" lang="ko-KR" altLang="en-US" sz="1800" dirty="0"/>
              <a:t>은 </a:t>
            </a:r>
            <a:r>
              <a:rPr kumimoji="1" lang="en-US" altLang="ko-KR" sz="1800" dirty="0" err="1"/>
              <a:t>reporter_id</a:t>
            </a:r>
            <a:r>
              <a:rPr kumimoji="1" lang="ko-KR" altLang="en-US" sz="1800" dirty="0"/>
              <a:t>가 </a:t>
            </a:r>
            <a:r>
              <a:rPr kumimoji="1" lang="en-US" altLang="ko-KR" sz="1800" dirty="0"/>
              <a:t>1</a:t>
            </a:r>
            <a:r>
              <a:rPr kumimoji="1" lang="ko-KR" altLang="en-US" sz="1800" dirty="0"/>
              <a:t>인 레코드를 참조함</a:t>
            </a:r>
            <a:r>
              <a:rPr kumimoji="1" lang="en-US" altLang="ko-KR" sz="1800" dirty="0"/>
              <a:t>. </a:t>
            </a:r>
            <a:r>
              <a:rPr kumimoji="1" lang="ko-KR" altLang="en-US" sz="1800" dirty="0"/>
              <a:t>따라서 </a:t>
            </a:r>
            <a:r>
              <a:rPr kumimoji="1" lang="en-US" altLang="ko-KR" sz="1800" dirty="0" err="1"/>
              <a:t>reporter_id</a:t>
            </a:r>
            <a:r>
              <a:rPr kumimoji="1" lang="ko-KR" altLang="en-US" sz="1800" dirty="0"/>
              <a:t>가 </a:t>
            </a:r>
            <a:r>
              <a:rPr kumimoji="1" lang="en-US" altLang="ko-KR" sz="1800" dirty="0"/>
              <a:t>1</a:t>
            </a:r>
            <a:r>
              <a:rPr kumimoji="1" lang="ko-KR" altLang="en-US" sz="1800" dirty="0"/>
              <a:t>인 </a:t>
            </a:r>
            <a:r>
              <a:rPr kumimoji="1" lang="en-US" altLang="ko-KR" sz="1800" dirty="0"/>
              <a:t>article</a:t>
            </a:r>
            <a:r>
              <a:rPr kumimoji="1" lang="ko-KR" altLang="en-US" sz="1800" dirty="0"/>
              <a:t>의 개수를 의미함</a:t>
            </a:r>
            <a:r>
              <a:rPr kumimoji="1" lang="en-US" altLang="ko-KR" sz="1800" dirty="0"/>
              <a:t>.</a:t>
            </a:r>
            <a:r>
              <a:rPr kumimoji="1" lang="ko-KR" altLang="en-US" sz="1800" dirty="0"/>
              <a:t> </a:t>
            </a:r>
            <a:endParaRPr kumimoji="1" lang="en-US" altLang="ko-KR" sz="1800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E419AE3C-8049-114F-B69E-EB499A3AB2F3}"/>
              </a:ext>
            </a:extLst>
          </p:cNvPr>
          <p:cNvSpPr txBox="1">
            <a:spLocks/>
          </p:cNvSpPr>
          <p:nvPr/>
        </p:nvSpPr>
        <p:spPr>
          <a:xfrm>
            <a:off x="534387" y="4971215"/>
            <a:ext cx="11380771" cy="760586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Reporter</a:t>
            </a:r>
            <a:r>
              <a:rPr kumimoji="1" lang="ko-KR" altLang="en-US" sz="1800" dirty="0"/>
              <a:t> 테이블에서 </a:t>
            </a:r>
            <a:r>
              <a:rPr kumimoji="1" lang="en-US" altLang="ko-KR" sz="1800" dirty="0" err="1"/>
              <a:t>first_name</a:t>
            </a:r>
            <a:r>
              <a:rPr kumimoji="1" lang="ko-KR" altLang="en-US" sz="1800" dirty="0"/>
              <a:t> 칼럼이 </a:t>
            </a:r>
            <a:r>
              <a:rPr kumimoji="1" lang="en-US" altLang="ko-KR" sz="1800" dirty="0"/>
              <a:t>John</a:t>
            </a:r>
            <a:r>
              <a:rPr kumimoji="1" lang="ko-KR" altLang="en-US" sz="1800" dirty="0"/>
              <a:t>인 레코드를</a:t>
            </a:r>
            <a:r>
              <a:rPr kumimoji="1" lang="en-US" altLang="ko-KR" sz="1800" dirty="0"/>
              <a:t> </a:t>
            </a:r>
            <a:r>
              <a:rPr kumimoji="1" lang="en-US" altLang="ko-KR" sz="1800" dirty="0" err="1"/>
              <a:t>queryset</a:t>
            </a:r>
            <a:r>
              <a:rPr kumimoji="1" lang="ko-KR" altLang="en-US" sz="1800" dirty="0" err="1"/>
              <a:t>으로</a:t>
            </a:r>
            <a:r>
              <a:rPr kumimoji="1" lang="ko-KR" altLang="en-US" sz="1800" dirty="0"/>
              <a:t> </a:t>
            </a:r>
            <a:r>
              <a:rPr kumimoji="1" lang="en-US" altLang="ko-KR" sz="1800" dirty="0"/>
              <a:t>return</a:t>
            </a:r>
          </a:p>
          <a:p>
            <a:endParaRPr kumimoji="1" lang="en-US" altLang="ko-KR" sz="1800" dirty="0"/>
          </a:p>
          <a:p>
            <a:r>
              <a:rPr kumimoji="1" lang="ko-KR" altLang="en-US" sz="1800" dirty="0"/>
              <a:t>문법 주의 사항</a:t>
            </a:r>
            <a:r>
              <a:rPr kumimoji="1" lang="en-US" altLang="ko-KR" sz="1800" dirty="0"/>
              <a:t>: </a:t>
            </a:r>
            <a:r>
              <a:rPr kumimoji="1" lang="ko-KR" altLang="en-US" sz="1800" dirty="0"/>
              <a:t>테이블 이름 뒤에 </a:t>
            </a:r>
            <a:r>
              <a:rPr kumimoji="1" lang="en-US" altLang="ko-KR" sz="1800" dirty="0"/>
              <a:t>_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두개 붙여야 함 </a:t>
            </a:r>
            <a:r>
              <a:rPr kumimoji="1" lang="en-US" altLang="ko-KR" sz="1800" dirty="0"/>
              <a:t>(</a:t>
            </a:r>
            <a:r>
              <a:rPr kumimoji="1" lang="ko-KR" altLang="en-US" sz="1800" dirty="0"/>
              <a:t>테이블</a:t>
            </a:r>
            <a:r>
              <a:rPr kumimoji="1" lang="en-US" altLang="ko-KR" sz="1800" dirty="0"/>
              <a:t>)__(</a:t>
            </a:r>
            <a:r>
              <a:rPr kumimoji="1" lang="ko-KR" altLang="en-US" sz="1800" dirty="0"/>
              <a:t>칼럼 명</a:t>
            </a:r>
            <a:r>
              <a:rPr kumimoji="1" lang="en-US" altLang="ko-KR" sz="1800" dirty="0"/>
              <a:t>)</a:t>
            </a:r>
          </a:p>
        </p:txBody>
      </p:sp>
      <p:pic>
        <p:nvPicPr>
          <p:cNvPr id="11" name="그림 10" descr="나이프이(가) 표시된 사진&#10;&#10;자동 생성된 설명">
            <a:extLst>
              <a:ext uri="{FF2B5EF4-FFF2-40B4-BE49-F238E27FC236}">
                <a16:creationId xmlns:a16="http://schemas.microsoft.com/office/drawing/2014/main" id="{D7439F1C-5266-914D-BDEE-D96F243BE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89" y="971226"/>
            <a:ext cx="7124700" cy="11684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7F11482-250A-FC41-ACE6-0B444407A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88" y="2900190"/>
            <a:ext cx="2819400" cy="6604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1A63FA3-9953-3448-A60A-132DFB5DC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388" y="4140579"/>
            <a:ext cx="77089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485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C80089-A594-4747-83AE-2CC017D841FA}"/>
              </a:ext>
            </a:extLst>
          </p:cNvPr>
          <p:cNvSpPr txBox="1">
            <a:spLocks/>
          </p:cNvSpPr>
          <p:nvPr/>
        </p:nvSpPr>
        <p:spPr>
          <a:xfrm>
            <a:off x="534389" y="471631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3000" b="1" dirty="0"/>
              <a:t>나머지 </a:t>
            </a:r>
            <a:r>
              <a:rPr kumimoji="1" lang="en-US" altLang="ko-KR" sz="3000" b="1" dirty="0"/>
              <a:t>ORM</a:t>
            </a:r>
            <a:r>
              <a:rPr kumimoji="1" lang="ko-KR" altLang="en-US" sz="3000" b="1" dirty="0"/>
              <a:t> 확인해보기</a:t>
            </a:r>
          </a:p>
        </p:txBody>
      </p:sp>
      <p:pic>
        <p:nvPicPr>
          <p:cNvPr id="4" name="그림 3" descr="나이프이(가) 표시된 사진&#10;&#10;자동 생성된 설명">
            <a:extLst>
              <a:ext uri="{FF2B5EF4-FFF2-40B4-BE49-F238E27FC236}">
                <a16:creationId xmlns:a16="http://schemas.microsoft.com/office/drawing/2014/main" id="{25F74E23-3A94-8F4F-9BC6-62C529166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89" y="1283607"/>
            <a:ext cx="9169400" cy="115570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7D632224-A7C4-9B40-9229-3320D647C814}"/>
              </a:ext>
            </a:extLst>
          </p:cNvPr>
          <p:cNvSpPr txBox="1">
            <a:spLocks/>
          </p:cNvSpPr>
          <p:nvPr/>
        </p:nvSpPr>
        <p:spPr>
          <a:xfrm>
            <a:off x="534389" y="2655779"/>
            <a:ext cx="11380771" cy="15464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Article</a:t>
            </a:r>
            <a:r>
              <a:rPr kumimoji="1" lang="ko-KR" altLang="en-US" sz="1800" dirty="0"/>
              <a:t> 테이블의 </a:t>
            </a:r>
            <a:r>
              <a:rPr kumimoji="1" lang="en-US" altLang="ko-KR" sz="1800" dirty="0"/>
              <a:t>headline</a:t>
            </a:r>
            <a:r>
              <a:rPr kumimoji="1" lang="ko-KR" altLang="en-US" sz="1800" dirty="0"/>
              <a:t>컬럼이 </a:t>
            </a:r>
            <a:r>
              <a:rPr kumimoji="1" lang="en-US" altLang="ko-KR" sz="1800" dirty="0"/>
              <a:t>This</a:t>
            </a:r>
            <a:r>
              <a:rPr kumimoji="1" lang="ko-KR" altLang="en-US" sz="1800" dirty="0"/>
              <a:t>로 시작하는</a:t>
            </a:r>
            <a:r>
              <a:rPr kumimoji="1" lang="en-US" altLang="ko-KR" sz="1800" dirty="0"/>
              <a:t> </a:t>
            </a:r>
            <a:r>
              <a:rPr kumimoji="1" lang="ko-KR" altLang="en-US" sz="1800" dirty="0"/>
              <a:t>레코드의 </a:t>
            </a:r>
            <a:r>
              <a:rPr kumimoji="1" lang="en-US" altLang="ko-KR" sz="1800" dirty="0"/>
              <a:t>Reporter</a:t>
            </a:r>
            <a:r>
              <a:rPr kumimoji="1" lang="ko-KR" altLang="en-US" sz="1800" dirty="0"/>
              <a:t> 레코드를 </a:t>
            </a:r>
            <a:r>
              <a:rPr kumimoji="1" lang="en-US" altLang="ko-KR" sz="1800" dirty="0" err="1"/>
              <a:t>queryset</a:t>
            </a:r>
            <a:r>
              <a:rPr kumimoji="1" lang="ko-KR" altLang="en-US" sz="1800" dirty="0" err="1"/>
              <a:t>으로</a:t>
            </a:r>
            <a:r>
              <a:rPr kumimoji="1" lang="ko-KR" altLang="en-US" sz="1800" dirty="0"/>
              <a:t> 반환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r>
              <a:rPr kumimoji="1" lang="en-US" altLang="ko-KR" sz="1800" dirty="0"/>
              <a:t>-</a:t>
            </a:r>
            <a:r>
              <a:rPr kumimoji="1" lang="ko-KR" altLang="en-US" sz="1800" dirty="0"/>
              <a:t> </a:t>
            </a:r>
            <a:r>
              <a:rPr kumimoji="1" lang="en-US" altLang="ko-KR" sz="1800" dirty="0" err="1"/>
              <a:t>Queryset</a:t>
            </a:r>
            <a:r>
              <a:rPr kumimoji="1" lang="ko-KR" altLang="en-US" sz="1800" dirty="0"/>
              <a:t>의 중복된 레코드를 제거하고 싶으면 </a:t>
            </a:r>
            <a:r>
              <a:rPr kumimoji="1" lang="en-US" altLang="ko-KR" sz="1800" dirty="0"/>
              <a:t>distinct()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통해 없앨 수 있음</a:t>
            </a: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995470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7D22A6-ACBF-654D-9490-47F4FCBA2A64}"/>
              </a:ext>
            </a:extLst>
          </p:cNvPr>
          <p:cNvSpPr txBox="1">
            <a:spLocks/>
          </p:cNvSpPr>
          <p:nvPr/>
        </p:nvSpPr>
        <p:spPr>
          <a:xfrm>
            <a:off x="534389" y="471631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3000" b="1" dirty="0" err="1"/>
              <a:t>외래키</a:t>
            </a:r>
            <a:r>
              <a:rPr kumimoji="1" lang="ko-KR" altLang="en-US" sz="3000" b="1" dirty="0"/>
              <a:t> 지정 방식</a:t>
            </a:r>
          </a:p>
        </p:txBody>
      </p:sp>
      <p:pic>
        <p:nvPicPr>
          <p:cNvPr id="3" name="그림 2" descr="스크린샷, 전화이(가) 표시된 사진&#10;&#10;자동 생성된 설명">
            <a:extLst>
              <a:ext uri="{FF2B5EF4-FFF2-40B4-BE49-F238E27FC236}">
                <a16:creationId xmlns:a16="http://schemas.microsoft.com/office/drawing/2014/main" id="{56E2CFAF-49F2-8F48-A99A-D6D37F357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89" y="1109273"/>
            <a:ext cx="3851631" cy="2655610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03B3C2F4-0050-7145-A48B-69CD5245A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89" y="3696149"/>
            <a:ext cx="10388600" cy="1803400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40D898F3-5F23-A648-9316-0AB725A94B73}"/>
              </a:ext>
            </a:extLst>
          </p:cNvPr>
          <p:cNvSpPr txBox="1">
            <a:spLocks/>
          </p:cNvSpPr>
          <p:nvPr/>
        </p:nvSpPr>
        <p:spPr>
          <a:xfrm>
            <a:off x="534389" y="5613148"/>
            <a:ext cx="11380771" cy="154644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</a:t>
            </a:r>
            <a:r>
              <a:rPr kumimoji="1" lang="ko-KR" altLang="en-US" sz="1800" dirty="0"/>
              <a:t>왜 </a:t>
            </a:r>
            <a:r>
              <a:rPr kumimoji="1" lang="en-US" altLang="ko-KR" sz="1800" dirty="0"/>
              <a:t>Reporter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삭제했는데 </a:t>
            </a:r>
            <a:r>
              <a:rPr kumimoji="1" lang="en-US" altLang="ko-KR" sz="1800" dirty="0"/>
              <a:t>Article</a:t>
            </a:r>
            <a:r>
              <a:rPr kumimoji="1" lang="ko-KR" altLang="en-US" sz="1800" dirty="0"/>
              <a:t>도 같이 삭제되었을까</a:t>
            </a:r>
            <a:r>
              <a:rPr kumimoji="1" lang="en-US" altLang="ko-KR" sz="18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69007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FE926D-12D1-9F4D-B400-889F8C6B7A6F}"/>
              </a:ext>
            </a:extLst>
          </p:cNvPr>
          <p:cNvSpPr txBox="1">
            <a:spLocks/>
          </p:cNvSpPr>
          <p:nvPr/>
        </p:nvSpPr>
        <p:spPr>
          <a:xfrm>
            <a:off x="534389" y="471631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3000" b="1" dirty="0" err="1"/>
              <a:t>외래키</a:t>
            </a:r>
            <a:r>
              <a:rPr kumimoji="1" lang="ko-KR" altLang="en-US" sz="3000" b="1" dirty="0"/>
              <a:t> 지정 방식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561D7FBD-D7BD-814A-B855-DC4F8647F8B0}"/>
              </a:ext>
            </a:extLst>
          </p:cNvPr>
          <p:cNvSpPr txBox="1">
            <a:spLocks/>
          </p:cNvSpPr>
          <p:nvPr/>
        </p:nvSpPr>
        <p:spPr>
          <a:xfrm>
            <a:off x="534389" y="1381614"/>
            <a:ext cx="11380771" cy="489991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Foreign Key</a:t>
            </a:r>
            <a:r>
              <a:rPr kumimoji="1" lang="ko-KR" altLang="en-US" sz="1800" dirty="0"/>
              <a:t>의 </a:t>
            </a:r>
            <a:r>
              <a:rPr kumimoji="1" lang="en-US" altLang="ko-KR" sz="1800" dirty="0"/>
              <a:t>on delete cascade</a:t>
            </a:r>
            <a:r>
              <a:rPr kumimoji="1" lang="ko-KR" altLang="en-US" sz="1800" dirty="0"/>
              <a:t>는 무엇일까</a:t>
            </a:r>
            <a:r>
              <a:rPr kumimoji="1" lang="en-US" altLang="ko-KR" sz="1800" dirty="0"/>
              <a:t>?</a:t>
            </a:r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r>
              <a:rPr kumimoji="1" lang="en-US" altLang="ko-KR" sz="1800" dirty="0"/>
              <a:t>-</a:t>
            </a:r>
            <a:r>
              <a:rPr kumimoji="1" lang="ko-KR" altLang="en-US" sz="1800" dirty="0"/>
              <a:t> 만약</a:t>
            </a:r>
            <a:r>
              <a:rPr kumimoji="1" lang="en-US" altLang="ko-KR" sz="1800" dirty="0"/>
              <a:t> </a:t>
            </a:r>
            <a:r>
              <a:rPr kumimoji="1" lang="en-US" altLang="ko-KR" sz="1800" dirty="0" err="1"/>
              <a:t>example_reporter</a:t>
            </a:r>
            <a:r>
              <a:rPr kumimoji="1" lang="en-US" altLang="ko-KR" sz="1800" dirty="0"/>
              <a:t> </a:t>
            </a:r>
            <a:r>
              <a:rPr kumimoji="1" lang="ko-KR" altLang="en-US" sz="1800" dirty="0"/>
              <a:t>테이블에서 레코드를 삭제했을 때</a:t>
            </a:r>
            <a:r>
              <a:rPr kumimoji="1" lang="en-US" altLang="ko-KR" sz="1800" dirty="0"/>
              <a:t> reporter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참조하는 </a:t>
            </a:r>
            <a:r>
              <a:rPr kumimoji="1" lang="en-US" altLang="ko-KR" sz="1800" dirty="0" err="1"/>
              <a:t>example_article</a:t>
            </a:r>
            <a:r>
              <a:rPr kumimoji="1" lang="ko-KR" altLang="en-US" sz="1800" dirty="0"/>
              <a:t>의 </a:t>
            </a:r>
            <a:r>
              <a:rPr kumimoji="1" lang="en-US" altLang="ko-KR" sz="1800" dirty="0" err="1"/>
              <a:t>reporter_id</a:t>
            </a:r>
            <a:r>
              <a:rPr kumimoji="1" lang="en-US" altLang="ko-KR" sz="1800" dirty="0"/>
              <a:t> </a:t>
            </a:r>
            <a:r>
              <a:rPr kumimoji="1" lang="ko-KR" altLang="en-US" sz="1800" dirty="0"/>
              <a:t>칼럼은 삭제된 레코드를 참조하게 됨</a:t>
            </a:r>
            <a:r>
              <a:rPr kumimoji="1" lang="en-US" altLang="ko-KR" sz="1800" dirty="0"/>
              <a:t>. </a:t>
            </a:r>
            <a:r>
              <a:rPr kumimoji="1" lang="ko-KR" altLang="en-US" sz="1800" dirty="0"/>
              <a:t>이런 상황을 방지하기 위해 </a:t>
            </a:r>
            <a:r>
              <a:rPr kumimoji="1" lang="en-US" altLang="ko-KR" sz="1800" dirty="0"/>
              <a:t>foreign key </a:t>
            </a:r>
            <a:r>
              <a:rPr kumimoji="1" lang="ko-KR" altLang="en-US" sz="1800" dirty="0"/>
              <a:t>지정 방식을 사용</a:t>
            </a:r>
            <a:endParaRPr kumimoji="1" lang="en-US" altLang="ko-KR" sz="1800" dirty="0"/>
          </a:p>
          <a:p>
            <a:endParaRPr kumimoji="1" lang="en-US" altLang="ko-KR" sz="1800" dirty="0"/>
          </a:p>
          <a:p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RESTRICT : </a:t>
            </a:r>
            <a:r>
              <a:rPr kumimoji="1" lang="ko-KR" altLang="en-US" sz="1800" dirty="0"/>
              <a:t>개체를 변경</a:t>
            </a:r>
            <a:r>
              <a:rPr kumimoji="1" lang="en-US" altLang="ko-KR" sz="1800" dirty="0"/>
              <a:t>/ </a:t>
            </a:r>
            <a:r>
              <a:rPr kumimoji="1" lang="ko-KR" altLang="en-US" sz="1800" dirty="0"/>
              <a:t>삭제할 때 다른 개체가 변경</a:t>
            </a:r>
            <a:r>
              <a:rPr kumimoji="1" lang="en-US" altLang="ko-KR" sz="1800" dirty="0"/>
              <a:t>/</a:t>
            </a:r>
            <a:r>
              <a:rPr kumimoji="1" lang="ko-KR" altLang="en-US" sz="1800" dirty="0"/>
              <a:t>삭제할 개체를 참조하고 있는 경우 변경</a:t>
            </a:r>
            <a:r>
              <a:rPr kumimoji="1" lang="en-US" altLang="ko-KR" sz="1800" dirty="0"/>
              <a:t>/</a:t>
            </a:r>
            <a:r>
              <a:rPr kumimoji="1" lang="ko-KR" altLang="en-US" sz="1800" dirty="0"/>
              <a:t>삭제가 취소됨</a:t>
            </a:r>
            <a:r>
              <a:rPr kumimoji="1" lang="en-US" altLang="ko-KR" sz="1800" dirty="0"/>
              <a:t>.</a:t>
            </a:r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CASCADE : </a:t>
            </a:r>
            <a:r>
              <a:rPr kumimoji="1" lang="ko-KR" altLang="en-US" sz="1800" dirty="0"/>
              <a:t>개체를 변경</a:t>
            </a:r>
            <a:r>
              <a:rPr kumimoji="1" lang="en-US" altLang="ko-KR" sz="1800" dirty="0"/>
              <a:t>/ </a:t>
            </a:r>
            <a:r>
              <a:rPr kumimoji="1" lang="ko-KR" altLang="en-US" sz="1800" dirty="0"/>
              <a:t>삭제할 때 다른 개체가 변경</a:t>
            </a:r>
            <a:r>
              <a:rPr kumimoji="1" lang="en-US" altLang="ko-KR" sz="1800" dirty="0"/>
              <a:t>/</a:t>
            </a:r>
            <a:r>
              <a:rPr kumimoji="1" lang="ko-KR" altLang="en-US" sz="1800" dirty="0"/>
              <a:t>삭제할 개체를 참조하고 있는 경우 함께 변경</a:t>
            </a:r>
            <a:r>
              <a:rPr kumimoji="1" lang="en-US" altLang="ko-KR" sz="1800" dirty="0"/>
              <a:t>/</a:t>
            </a:r>
            <a:r>
              <a:rPr kumimoji="1" lang="ko-KR" altLang="en-US" sz="1800" dirty="0"/>
              <a:t>삭제됨</a:t>
            </a:r>
            <a:r>
              <a:rPr kumimoji="1" lang="en-US" altLang="ko-KR" sz="1800" dirty="0"/>
              <a:t>.</a:t>
            </a:r>
          </a:p>
          <a:p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DEFAULT : </a:t>
            </a:r>
            <a:r>
              <a:rPr kumimoji="1" lang="ko-KR" altLang="en-US" sz="1800" dirty="0"/>
              <a:t>개체를 변경</a:t>
            </a:r>
            <a:r>
              <a:rPr kumimoji="1" lang="en-US" altLang="ko-KR" sz="1800" dirty="0"/>
              <a:t>/ </a:t>
            </a:r>
            <a:r>
              <a:rPr kumimoji="1" lang="ko-KR" altLang="en-US" sz="1800" dirty="0"/>
              <a:t>삭제할 때 다른 개체가 변경</a:t>
            </a:r>
            <a:r>
              <a:rPr kumimoji="1" lang="en-US" altLang="ko-KR" sz="1800" dirty="0"/>
              <a:t>/</a:t>
            </a:r>
            <a:r>
              <a:rPr kumimoji="1" lang="ko-KR" altLang="en-US" sz="1800" dirty="0"/>
              <a:t>삭제할 개체를 참조하고 있는 경우 외래 키 값이 </a:t>
            </a:r>
            <a:r>
              <a:rPr kumimoji="1" lang="en-US" altLang="ko-KR" sz="1800" dirty="0"/>
              <a:t>default </a:t>
            </a:r>
            <a:r>
              <a:rPr kumimoji="1" lang="ko-KR" altLang="en-US" sz="1800" dirty="0"/>
              <a:t>값 삽입</a:t>
            </a:r>
            <a:endParaRPr kumimoji="1" lang="en-US" altLang="ko-KR" sz="1800" dirty="0"/>
          </a:p>
          <a:p>
            <a:pPr marL="285750" indent="-285750">
              <a:buFontTx/>
              <a:buChar char="-"/>
            </a:pPr>
            <a:endParaRPr kumimoji="1" lang="en-US" altLang="ko-KR" sz="1800" dirty="0"/>
          </a:p>
          <a:p>
            <a:pPr marL="285750" indent="-285750">
              <a:buFontTx/>
              <a:buChar char="-"/>
            </a:pPr>
            <a:r>
              <a:rPr kumimoji="1" lang="en-US" altLang="ko-KR" sz="1800" dirty="0"/>
              <a:t>SET NULL : </a:t>
            </a:r>
            <a:r>
              <a:rPr kumimoji="1" lang="ko-KR" altLang="en-US" sz="1800" dirty="0"/>
              <a:t>개체를 변경</a:t>
            </a:r>
            <a:r>
              <a:rPr kumimoji="1" lang="en-US" altLang="ko-KR" sz="1800" dirty="0"/>
              <a:t>/ </a:t>
            </a:r>
            <a:r>
              <a:rPr kumimoji="1" lang="ko-KR" altLang="en-US" sz="1800" dirty="0"/>
              <a:t>삭제할 때 다른 개체가 변경</a:t>
            </a:r>
            <a:r>
              <a:rPr kumimoji="1" lang="en-US" altLang="ko-KR" sz="1800" dirty="0"/>
              <a:t>/</a:t>
            </a:r>
            <a:r>
              <a:rPr kumimoji="1" lang="ko-KR" altLang="en-US" sz="1800" dirty="0"/>
              <a:t>삭제할 개체를 참조하고 있는 경우 외래 키 값이 </a:t>
            </a:r>
            <a:r>
              <a:rPr kumimoji="1" lang="en-US" altLang="ko-KR" sz="1800" dirty="0"/>
              <a:t>NULL</a:t>
            </a:r>
            <a:r>
              <a:rPr kumimoji="1" lang="ko-KR" altLang="en-US" sz="1800" dirty="0"/>
              <a:t>로 </a:t>
            </a:r>
            <a:r>
              <a:rPr kumimoji="1" lang="ko-KR" altLang="en-US" sz="1800" dirty="0" err="1"/>
              <a:t>세팅됨</a:t>
            </a: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091915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A2B13FAE-DAD1-1845-9566-A3F2A0F8FE42}"/>
              </a:ext>
            </a:extLst>
          </p:cNvPr>
          <p:cNvSpPr txBox="1">
            <a:spLocks/>
          </p:cNvSpPr>
          <p:nvPr/>
        </p:nvSpPr>
        <p:spPr>
          <a:xfrm>
            <a:off x="427511" y="324582"/>
            <a:ext cx="11123221" cy="64633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3000" b="1" dirty="0"/>
              <a:t>데이터베이스 도메인 지식 공부의 필요성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E44F9383-D212-F341-B61B-F29E195E72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493" y="970913"/>
            <a:ext cx="11309255" cy="28871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5DF960-05B4-CF4E-90B0-F16D9C7E407C}"/>
              </a:ext>
            </a:extLst>
          </p:cNvPr>
          <p:cNvSpPr txBox="1"/>
          <p:nvPr/>
        </p:nvSpPr>
        <p:spPr>
          <a:xfrm>
            <a:off x="427511" y="4319684"/>
            <a:ext cx="114003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 Django</a:t>
            </a:r>
            <a:r>
              <a:rPr kumimoji="1" lang="ko-KR" altLang="en-US" dirty="0"/>
              <a:t>에서는 기본적으로 </a:t>
            </a:r>
            <a:r>
              <a:rPr kumimoji="1" lang="en-US" altLang="ko-KR" dirty="0"/>
              <a:t>ORM</a:t>
            </a:r>
            <a:r>
              <a:rPr kumimoji="1" lang="ko-KR" altLang="en-US" dirty="0"/>
              <a:t>을 사용하여 </a:t>
            </a:r>
            <a:r>
              <a:rPr kumimoji="1" lang="en-US" altLang="ko-KR" dirty="0"/>
              <a:t>SQL</a:t>
            </a:r>
            <a:r>
              <a:rPr kumimoji="1" lang="ko-KR" altLang="en-US" dirty="0"/>
              <a:t>문을 직접 작성할 필요가 없을 뿐 더러 데이터베이스의 구조를</a:t>
            </a:r>
            <a:r>
              <a:rPr kumimoji="1" lang="en-US" altLang="ko-KR" dirty="0"/>
              <a:t> GUI </a:t>
            </a:r>
            <a:r>
              <a:rPr kumimoji="1" lang="ko-KR" altLang="en-US" dirty="0"/>
              <a:t>툴을 쓰지 않더라도 기본적으로 </a:t>
            </a:r>
            <a:r>
              <a:rPr kumimoji="1" lang="en-US" altLang="ko-KR" dirty="0"/>
              <a:t>Django Admin Page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파악할 수 있음</a:t>
            </a:r>
            <a:r>
              <a:rPr kumimoji="1" lang="en-US" altLang="ko-KR" dirty="0"/>
              <a:t>. </a:t>
            </a:r>
            <a:r>
              <a:rPr kumimoji="1" lang="ko-KR" altLang="en-US" dirty="0"/>
              <a:t>하지만</a:t>
            </a:r>
            <a:r>
              <a:rPr kumimoji="1" lang="en-US" altLang="ko-KR" dirty="0"/>
              <a:t> ORM</a:t>
            </a:r>
            <a:r>
              <a:rPr kumimoji="1" lang="ko-KR" altLang="en-US" dirty="0"/>
              <a:t>은 데이터베이스를 편리하게 사용하기 위해 나온 것이기 때문에</a:t>
            </a:r>
            <a:r>
              <a:rPr kumimoji="1" lang="en-US" altLang="ko-KR" dirty="0"/>
              <a:t> </a:t>
            </a:r>
            <a:r>
              <a:rPr kumimoji="1" lang="ko-KR" altLang="en-US" dirty="0"/>
              <a:t>데이터베이스를 제대로 공부하면 </a:t>
            </a:r>
            <a:r>
              <a:rPr kumimoji="1" lang="en-US" altLang="ko-KR" dirty="0"/>
              <a:t>ORM</a:t>
            </a:r>
            <a:r>
              <a:rPr kumimoji="1" lang="ko-KR" altLang="en-US" dirty="0"/>
              <a:t>을 제대로 이해하고 추후 데이터베이스를 </a:t>
            </a:r>
            <a:r>
              <a:rPr kumimoji="1" lang="en-US" altLang="ko-KR" dirty="0"/>
              <a:t>AWS RDS</a:t>
            </a:r>
            <a:r>
              <a:rPr kumimoji="1" lang="ko-KR" altLang="en-US" dirty="0"/>
              <a:t> 등 </a:t>
            </a:r>
            <a:r>
              <a:rPr kumimoji="1" lang="en-US" altLang="ko-KR" dirty="0"/>
              <a:t>CLOUD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활용하여 데이터베이스 확장할 수 있고 데이터베이스의 자체를 잘 관리할 수 있음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37398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1">
            <a:extLst>
              <a:ext uri="{FF2B5EF4-FFF2-40B4-BE49-F238E27FC236}">
                <a16:creationId xmlns:a16="http://schemas.microsoft.com/office/drawing/2014/main" id="{6AD29373-053B-5145-AF20-94209015CF5C}"/>
              </a:ext>
            </a:extLst>
          </p:cNvPr>
          <p:cNvSpPr txBox="1">
            <a:spLocks/>
          </p:cNvSpPr>
          <p:nvPr/>
        </p:nvSpPr>
        <p:spPr>
          <a:xfrm>
            <a:off x="427511" y="324582"/>
            <a:ext cx="11123221" cy="64633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3000" b="1" dirty="0"/>
              <a:t>데이터베이스의 종류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83217E-4B22-9045-90F0-6B138AD3D647}"/>
              </a:ext>
            </a:extLst>
          </p:cNvPr>
          <p:cNvSpPr txBox="1"/>
          <p:nvPr/>
        </p:nvSpPr>
        <p:spPr>
          <a:xfrm>
            <a:off x="427511" y="1195870"/>
            <a:ext cx="11400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Django</a:t>
            </a:r>
            <a:r>
              <a:rPr kumimoji="1" lang="ko-KR" altLang="en-US" dirty="0"/>
              <a:t>에서는 </a:t>
            </a:r>
            <a:r>
              <a:rPr kumimoji="1" lang="en-US" altLang="ko-KR" dirty="0" err="1"/>
              <a:t>sqlite</a:t>
            </a:r>
            <a:r>
              <a:rPr kumimoji="1" lang="ko-KR" altLang="en-US" dirty="0"/>
              <a:t>라는</a:t>
            </a:r>
            <a:r>
              <a:rPr kumimoji="1" lang="en-US" altLang="ko-KR" dirty="0"/>
              <a:t> </a:t>
            </a:r>
            <a:r>
              <a:rPr kumimoji="1" lang="ko-KR" altLang="en-US" dirty="0"/>
              <a:t>관계형 데이터베이스를 기본적인 데이터베이스로 제공한다</a:t>
            </a:r>
            <a:r>
              <a:rPr kumimoji="1" lang="en-US" altLang="ko-KR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BA28F7-977B-1942-B2DD-C37FB2346E29}"/>
              </a:ext>
            </a:extLst>
          </p:cNvPr>
          <p:cNvSpPr txBox="1"/>
          <p:nvPr/>
        </p:nvSpPr>
        <p:spPr>
          <a:xfrm>
            <a:off x="427511" y="2131810"/>
            <a:ext cx="11400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 </a:t>
            </a:r>
            <a:r>
              <a:rPr kumimoji="1" lang="ko-KR" altLang="en-US" dirty="0"/>
              <a:t>관계형 데이터베이스 </a:t>
            </a:r>
            <a:r>
              <a:rPr kumimoji="1" lang="en-US" altLang="ko-KR" dirty="0"/>
              <a:t>: </a:t>
            </a:r>
            <a:r>
              <a:rPr kumimoji="1" lang="ko-KR" altLang="en-US" dirty="0"/>
              <a:t>행</a:t>
            </a:r>
            <a:r>
              <a:rPr kumimoji="1" lang="en-US" altLang="ko-KR" dirty="0"/>
              <a:t>(Row)</a:t>
            </a:r>
            <a:r>
              <a:rPr kumimoji="1" lang="ko-KR" altLang="en-US" dirty="0"/>
              <a:t>과 열</a:t>
            </a:r>
            <a:r>
              <a:rPr kumimoji="1" lang="en-US" altLang="ko-KR" dirty="0"/>
              <a:t>(column)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표현되는 테이블 간의 관계를 나타내는 데이터베이스로 </a:t>
            </a:r>
            <a:r>
              <a:rPr kumimoji="1" lang="en-US" altLang="ko-KR" dirty="0"/>
              <a:t>SQL</a:t>
            </a:r>
            <a:r>
              <a:rPr kumimoji="1" lang="ko-KR" altLang="en-US" dirty="0"/>
              <a:t>을 통해 관리 및 접근하는 데이터베이스 시스템</a:t>
            </a:r>
            <a:endParaRPr kumimoji="1" lang="en-US" altLang="ko-K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E03C24-60A4-6E4A-9EFD-2874C55B0FAC}"/>
              </a:ext>
            </a:extLst>
          </p:cNvPr>
          <p:cNvSpPr txBox="1"/>
          <p:nvPr/>
        </p:nvSpPr>
        <p:spPr>
          <a:xfrm>
            <a:off x="427511" y="3526809"/>
            <a:ext cx="11400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 </a:t>
            </a:r>
            <a:r>
              <a:rPr kumimoji="1" lang="ko-KR" altLang="en-US" dirty="0"/>
              <a:t>최근에는 관계형 데이터베이스 특징 뿐만 아니라 다른 특성도 지원 해주는 </a:t>
            </a:r>
            <a:r>
              <a:rPr kumimoji="1" lang="en-US" altLang="ko-KR" dirty="0"/>
              <a:t>NoSQL </a:t>
            </a:r>
            <a:r>
              <a:rPr kumimoji="1" lang="ko-KR" altLang="en-US" dirty="0"/>
              <a:t>데이터베이스도 뜨고 있음</a:t>
            </a:r>
            <a:r>
              <a:rPr kumimoji="1" lang="en-US" altLang="ko-KR" dirty="0"/>
              <a:t>. NoSQL</a:t>
            </a:r>
            <a:r>
              <a:rPr kumimoji="1" lang="ko-KR" altLang="en-US" dirty="0"/>
              <a:t>은 </a:t>
            </a:r>
            <a:r>
              <a:rPr kumimoji="1" lang="en-US" altLang="ko-KR" dirty="0"/>
              <a:t>Document </a:t>
            </a:r>
            <a:r>
              <a:rPr kumimoji="1" lang="ko-KR" altLang="en-US" dirty="0"/>
              <a:t>방식의 </a:t>
            </a:r>
            <a:r>
              <a:rPr kumimoji="1" lang="en-US" altLang="ko-KR" dirty="0"/>
              <a:t>MongoDB, Key – Value </a:t>
            </a:r>
            <a:r>
              <a:rPr kumimoji="1" lang="ko-KR" altLang="en-US" dirty="0"/>
              <a:t>방식의 </a:t>
            </a:r>
            <a:r>
              <a:rPr kumimoji="1" lang="en-US" altLang="ko-KR" dirty="0"/>
              <a:t>Redis, </a:t>
            </a:r>
            <a:r>
              <a:rPr kumimoji="1" lang="en-US" altLang="ko-KR" dirty="0" err="1"/>
              <a:t>MemCached</a:t>
            </a:r>
            <a:r>
              <a:rPr kumimoji="1" lang="en-US" altLang="ko-KR" dirty="0"/>
              <a:t>, Big Table DB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사용하는 </a:t>
            </a:r>
            <a:r>
              <a:rPr kumimoji="1" lang="en-US" altLang="ko-KR" dirty="0" err="1"/>
              <a:t>Hbase</a:t>
            </a:r>
            <a:r>
              <a:rPr kumimoji="1" lang="en-US" altLang="ko-KR" dirty="0"/>
              <a:t>, Cassandra </a:t>
            </a:r>
            <a:r>
              <a:rPr kumimoji="1" lang="ko-KR" altLang="en-US" dirty="0"/>
              <a:t>등이 있음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19868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229CC8F-F357-BC4B-A681-A306A4C4B013}"/>
              </a:ext>
            </a:extLst>
          </p:cNvPr>
          <p:cNvSpPr txBox="1"/>
          <p:nvPr/>
        </p:nvSpPr>
        <p:spPr>
          <a:xfrm>
            <a:off x="486887" y="4018268"/>
            <a:ext cx="11400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 </a:t>
            </a:r>
            <a:r>
              <a:rPr kumimoji="1" lang="ko-KR" altLang="en-US" dirty="0"/>
              <a:t>데이터베이스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여러 사람에 의해 공유되어 사용할 목적으로 통합 관리되는 데이터들의 집합으로 가장 큰 단위</a:t>
            </a:r>
            <a:r>
              <a:rPr kumimoji="1" lang="en-US" altLang="ko-KR" dirty="0"/>
              <a:t>(</a:t>
            </a:r>
            <a:r>
              <a:rPr kumimoji="1" lang="ko-KR" altLang="en-US" dirty="0"/>
              <a:t>저장소를 구분하는 가장 큰 단위</a:t>
            </a:r>
            <a:r>
              <a:rPr kumimoji="1" lang="en-US" altLang="ko-KR" dirty="0"/>
              <a:t>),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django</a:t>
            </a:r>
            <a:r>
              <a:rPr kumimoji="1" lang="ko-KR" altLang="en-US" dirty="0"/>
              <a:t>에서 </a:t>
            </a:r>
            <a:r>
              <a:rPr kumimoji="1" lang="en-US" altLang="ko-KR" dirty="0" err="1"/>
              <a:t>settings.py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database</a:t>
            </a:r>
            <a:r>
              <a:rPr kumimoji="1" lang="ko-KR" altLang="en-US" dirty="0"/>
              <a:t>에 설정된 </a:t>
            </a:r>
            <a:r>
              <a:rPr kumimoji="1" lang="en-US" altLang="ko-KR" dirty="0"/>
              <a:t>name</a:t>
            </a:r>
            <a:r>
              <a:rPr kumimoji="1" lang="ko-KR" altLang="en-US" dirty="0"/>
              <a:t>에 해당됨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F339B1-3F38-BD4B-83F9-C7CCD104CDA7}"/>
              </a:ext>
            </a:extLst>
          </p:cNvPr>
          <p:cNvSpPr txBox="1"/>
          <p:nvPr/>
        </p:nvSpPr>
        <p:spPr>
          <a:xfrm>
            <a:off x="486888" y="4775881"/>
            <a:ext cx="10440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 </a:t>
            </a:r>
            <a:r>
              <a:rPr kumimoji="1" lang="ko-KR" altLang="en-US" dirty="0"/>
              <a:t>테이블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데이터베이스에 저장하기 위해 첫 단계로 만드는 것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django</a:t>
            </a:r>
            <a:r>
              <a:rPr kumimoji="1" lang="ko-KR" altLang="en-US" dirty="0"/>
              <a:t>의 </a:t>
            </a:r>
            <a:r>
              <a:rPr kumimoji="1" lang="en-US" altLang="ko-KR" dirty="0"/>
              <a:t>model</a:t>
            </a:r>
            <a:r>
              <a:rPr kumimoji="1" lang="ko-KR" altLang="en-US" dirty="0"/>
              <a:t>과 </a:t>
            </a:r>
            <a:r>
              <a:rPr kumimoji="1" lang="ko-KR" altLang="en-US" dirty="0" err="1"/>
              <a:t>매핑됨</a:t>
            </a:r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F16770-57A5-A140-8CC4-03A3D74FE38B}"/>
              </a:ext>
            </a:extLst>
          </p:cNvPr>
          <p:cNvSpPr txBox="1"/>
          <p:nvPr/>
        </p:nvSpPr>
        <p:spPr>
          <a:xfrm>
            <a:off x="486887" y="5367777"/>
            <a:ext cx="1121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 </a:t>
            </a:r>
            <a:r>
              <a:rPr kumimoji="1" lang="ko-KR" altLang="en-US" dirty="0"/>
              <a:t>칼럼</a:t>
            </a:r>
            <a:r>
              <a:rPr kumimoji="1" lang="en-US" altLang="ko-KR" dirty="0"/>
              <a:t>(column)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레코드</a:t>
            </a:r>
            <a:r>
              <a:rPr kumimoji="1" lang="en-US" altLang="ko-KR" dirty="0"/>
              <a:t>(</a:t>
            </a:r>
            <a:r>
              <a:rPr kumimoji="1" lang="ko-KR" altLang="en-US" dirty="0"/>
              <a:t>행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구분하는 기준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django</a:t>
            </a:r>
            <a:r>
              <a:rPr kumimoji="1" lang="ko-KR" altLang="en-US" dirty="0"/>
              <a:t>에서 모델명</a:t>
            </a:r>
            <a:r>
              <a:rPr kumimoji="1" lang="en-US" altLang="ko-KR" dirty="0"/>
              <a:t>.</a:t>
            </a:r>
            <a:r>
              <a:rPr kumimoji="1" lang="en-US" altLang="ko-KR" dirty="0" err="1"/>
              <a:t>objects.filter</a:t>
            </a:r>
            <a:r>
              <a:rPr kumimoji="1" lang="ko-KR" altLang="en-US" dirty="0"/>
              <a:t>에서 조건을 걸 때 칼럼 이용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BC9E6-C317-CF4D-B329-3648E0652BFA}"/>
              </a:ext>
            </a:extLst>
          </p:cNvPr>
          <p:cNvSpPr txBox="1"/>
          <p:nvPr/>
        </p:nvSpPr>
        <p:spPr>
          <a:xfrm>
            <a:off x="486888" y="5959673"/>
            <a:ext cx="11218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- </a:t>
            </a:r>
            <a:r>
              <a:rPr kumimoji="1" lang="ko-KR" altLang="en-US" dirty="0"/>
              <a:t>레코드</a:t>
            </a:r>
            <a:r>
              <a:rPr kumimoji="1" lang="en-US" altLang="ko-KR" dirty="0"/>
              <a:t>(row, record)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데이터의 가장 작은 단위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django</a:t>
            </a:r>
            <a:r>
              <a:rPr kumimoji="1" lang="ko-KR" altLang="en-US" dirty="0"/>
              <a:t>의 </a:t>
            </a:r>
            <a:r>
              <a:rPr kumimoji="1" lang="en-US" altLang="ko-KR" dirty="0" err="1"/>
              <a:t>queryset</a:t>
            </a:r>
            <a:r>
              <a:rPr kumimoji="1" lang="ko-KR" altLang="en-US" dirty="0"/>
              <a:t>에 하나의 인스턴스는</a:t>
            </a:r>
            <a:r>
              <a:rPr kumimoji="1" lang="en-US" altLang="ko-KR" dirty="0"/>
              <a:t> </a:t>
            </a:r>
            <a:r>
              <a:rPr kumimoji="1" lang="ko-KR" altLang="en-US" dirty="0"/>
              <a:t>레코드에 해당됨</a:t>
            </a:r>
          </a:p>
        </p:txBody>
      </p:sp>
      <p:pic>
        <p:nvPicPr>
          <p:cNvPr id="9" name="그림 8" descr="거리, 목재의, 하얀색, 주차이(가) 표시된 사진&#10;&#10;자동 생성된 설명">
            <a:extLst>
              <a:ext uri="{FF2B5EF4-FFF2-40B4-BE49-F238E27FC236}">
                <a16:creationId xmlns:a16="http://schemas.microsoft.com/office/drawing/2014/main" id="{529AFD11-DB1F-9C4E-83FE-6CD128DBA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063" y="963443"/>
            <a:ext cx="6057900" cy="2943544"/>
          </a:xfrm>
          <a:prstGeom prst="rect">
            <a:avLst/>
          </a:prstGeom>
        </p:spPr>
      </p:pic>
      <p:sp>
        <p:nvSpPr>
          <p:cNvPr id="10" name="제목 1">
            <a:extLst>
              <a:ext uri="{FF2B5EF4-FFF2-40B4-BE49-F238E27FC236}">
                <a16:creationId xmlns:a16="http://schemas.microsoft.com/office/drawing/2014/main" id="{6130286E-6F06-5843-800A-0484CD9EBD85}"/>
              </a:ext>
            </a:extLst>
          </p:cNvPr>
          <p:cNvSpPr txBox="1">
            <a:spLocks/>
          </p:cNvSpPr>
          <p:nvPr/>
        </p:nvSpPr>
        <p:spPr>
          <a:xfrm>
            <a:off x="253402" y="205829"/>
            <a:ext cx="11123221" cy="64633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DATABASE</a:t>
            </a:r>
            <a:r>
              <a:rPr kumimoji="1" lang="ko-KR" altLang="en-US" sz="3000" b="1" dirty="0"/>
              <a:t> 기초 용어 </a:t>
            </a:r>
            <a:r>
              <a:rPr kumimoji="1" lang="en-US" altLang="ko-KR" sz="3000" b="1" dirty="0"/>
              <a:t>(</a:t>
            </a:r>
            <a:r>
              <a:rPr kumimoji="1" lang="ko-KR" altLang="en-US" sz="3000" b="1" dirty="0"/>
              <a:t>데이터베이스</a:t>
            </a:r>
            <a:r>
              <a:rPr kumimoji="1" lang="en-US" altLang="ko-KR" sz="3000" b="1" dirty="0"/>
              <a:t> &gt; </a:t>
            </a:r>
            <a:r>
              <a:rPr kumimoji="1" lang="ko-KR" altLang="en-US" sz="3000" b="1" dirty="0"/>
              <a:t>테이블</a:t>
            </a:r>
            <a:r>
              <a:rPr kumimoji="1" lang="en-US" altLang="ko-KR" sz="3000" b="1" dirty="0"/>
              <a:t> &gt; </a:t>
            </a:r>
            <a:r>
              <a:rPr kumimoji="1" lang="ko-KR" altLang="en-US" sz="3000" b="1" dirty="0"/>
              <a:t>레코드</a:t>
            </a:r>
            <a:r>
              <a:rPr kumimoji="1" lang="en-US" altLang="ko-KR" sz="3000" b="1" dirty="0"/>
              <a:t>)</a:t>
            </a:r>
            <a:endParaRPr kumimoji="1" lang="ko-KR" alt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2825621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972B23-53B5-234C-95E8-4293715663E6}"/>
              </a:ext>
            </a:extLst>
          </p:cNvPr>
          <p:cNvSpPr txBox="1"/>
          <p:nvPr/>
        </p:nvSpPr>
        <p:spPr>
          <a:xfrm>
            <a:off x="395844" y="1558202"/>
            <a:ext cx="11400312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700" dirty="0"/>
              <a:t>- SQL : </a:t>
            </a:r>
            <a:r>
              <a:rPr kumimoji="1" lang="ko-KR" altLang="en-US" sz="1700" dirty="0"/>
              <a:t>관계형 데이터베이스 관리 시스템</a:t>
            </a:r>
            <a:r>
              <a:rPr kumimoji="1" lang="en-US" altLang="ko-KR" sz="1700" dirty="0"/>
              <a:t>(RDBMS)</a:t>
            </a:r>
            <a:r>
              <a:rPr kumimoji="1" lang="ko-KR" altLang="en-US" sz="1700" dirty="0"/>
              <a:t>의 데이터를 관리하기 위해 설계된 특수 목적의 프로그래밍 언어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EAFC6C7F-6255-ED46-B736-67A54A339B2A}"/>
              </a:ext>
            </a:extLst>
          </p:cNvPr>
          <p:cNvSpPr txBox="1">
            <a:spLocks/>
          </p:cNvSpPr>
          <p:nvPr/>
        </p:nvSpPr>
        <p:spPr>
          <a:xfrm>
            <a:off x="395837" y="4918373"/>
            <a:ext cx="11123221" cy="646331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&lt;</a:t>
            </a:r>
            <a:r>
              <a:rPr kumimoji="1" lang="ko-KR" altLang="en-US" sz="1800" dirty="0"/>
              <a:t>참고</a:t>
            </a:r>
            <a:r>
              <a:rPr kumimoji="1" lang="en-US" altLang="ko-KR" sz="1800" dirty="0"/>
              <a:t>&gt; ORM :</a:t>
            </a:r>
            <a:r>
              <a:rPr kumimoji="1" lang="ko-KR" altLang="en-US" sz="1800" dirty="0"/>
              <a:t> 데이터베이스는 </a:t>
            </a:r>
            <a:r>
              <a:rPr kumimoji="1" lang="en-US" altLang="ko-KR" sz="1800" dirty="0"/>
              <a:t>SQL</a:t>
            </a:r>
            <a:r>
              <a:rPr kumimoji="1" lang="ko-KR" altLang="en-US" sz="1800" dirty="0"/>
              <a:t>을 사용하고 </a:t>
            </a:r>
            <a:r>
              <a:rPr kumimoji="1" lang="en-US" altLang="ko-KR" sz="1800" dirty="0"/>
              <a:t>Django</a:t>
            </a:r>
            <a:r>
              <a:rPr kumimoji="1" lang="ko-KR" altLang="en-US" sz="1800" dirty="0"/>
              <a:t>는 </a:t>
            </a:r>
            <a:r>
              <a:rPr kumimoji="1" lang="en-US" altLang="ko-KR" sz="1800" dirty="0"/>
              <a:t>python</a:t>
            </a:r>
            <a:r>
              <a:rPr kumimoji="1" lang="ko-KR" altLang="en-US" sz="1800" dirty="0"/>
              <a:t>을 사용하기 때문에 </a:t>
            </a:r>
            <a:r>
              <a:rPr kumimoji="1" lang="en-US" altLang="ko-KR" sz="1800" dirty="0"/>
              <a:t>database</a:t>
            </a:r>
            <a:r>
              <a:rPr kumimoji="1" lang="ko-KR" altLang="en-US" sz="1800" dirty="0"/>
              <a:t>와 </a:t>
            </a:r>
            <a:r>
              <a:rPr kumimoji="1" lang="en-US" altLang="ko-KR" sz="1800" dirty="0"/>
              <a:t>Django</a:t>
            </a:r>
            <a:r>
              <a:rPr kumimoji="1" lang="ko-KR" altLang="en-US" sz="1800" dirty="0"/>
              <a:t>는 호환되지 않지만 객체 지향 프로그래밍 언어와 데이터베이스 간의 호환되지 않는 데이터를 변환하는 프로그래밍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AE296417-30B5-644A-B3CA-6C07275BA9E5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94705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DATABASE</a:t>
            </a:r>
            <a:r>
              <a:rPr kumimoji="1" lang="ko-KR" altLang="en-US" sz="3000" b="1" dirty="0"/>
              <a:t>와 소통하는 언어 </a:t>
            </a:r>
            <a:r>
              <a:rPr kumimoji="1" lang="en-US" altLang="ko-KR" sz="3000" b="1" dirty="0"/>
              <a:t>SQL</a:t>
            </a:r>
            <a:endParaRPr kumimoji="1" lang="ko-KR" altLang="en-US" sz="3000" b="1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4FE61622-1BA8-814F-BE60-5DFF789E276B}"/>
              </a:ext>
            </a:extLst>
          </p:cNvPr>
          <p:cNvSpPr txBox="1">
            <a:spLocks/>
          </p:cNvSpPr>
          <p:nvPr/>
        </p:nvSpPr>
        <p:spPr>
          <a:xfrm>
            <a:off x="395838" y="2203658"/>
            <a:ext cx="11123221" cy="64633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AutoNum type="arabicPeriod"/>
            </a:pPr>
            <a:r>
              <a:rPr kumimoji="1" lang="en-US" altLang="ko-KR" sz="1700" dirty="0"/>
              <a:t>Data Definition Language(</a:t>
            </a:r>
            <a:r>
              <a:rPr kumimoji="1" lang="ko-KR" altLang="en-US" sz="1700" dirty="0"/>
              <a:t>데이터 정의 언어</a:t>
            </a:r>
            <a:r>
              <a:rPr kumimoji="1" lang="en-US" altLang="ko-KR" sz="1700" dirty="0"/>
              <a:t>)</a:t>
            </a:r>
            <a:r>
              <a:rPr kumimoji="1" lang="ko-KR" altLang="en-US" sz="1700" dirty="0"/>
              <a:t> </a:t>
            </a:r>
            <a:r>
              <a:rPr kumimoji="1" lang="en-US" altLang="ko-KR" sz="1700" dirty="0"/>
              <a:t>-&gt; </a:t>
            </a:r>
            <a:r>
              <a:rPr kumimoji="1" lang="ko-KR" altLang="en-US" sz="1700" dirty="0"/>
              <a:t>테이블을 생성</a:t>
            </a:r>
            <a:r>
              <a:rPr kumimoji="1" lang="en-US" altLang="ko-KR" sz="1700" dirty="0"/>
              <a:t>, </a:t>
            </a:r>
            <a:r>
              <a:rPr kumimoji="1" lang="ko-KR" altLang="en-US" sz="1700" dirty="0"/>
              <a:t>삭제</a:t>
            </a:r>
            <a:r>
              <a:rPr kumimoji="1" lang="en-US" altLang="ko-KR" sz="1700" dirty="0"/>
              <a:t>, </a:t>
            </a:r>
            <a:r>
              <a:rPr kumimoji="1" lang="ko-KR" altLang="en-US" sz="1700" dirty="0"/>
              <a:t>변경하는 데 사용</a:t>
            </a:r>
            <a:r>
              <a:rPr kumimoji="1" lang="en-US" altLang="ko-KR" sz="1700" dirty="0"/>
              <a:t> -&gt; ex) model migration</a:t>
            </a:r>
            <a:r>
              <a:rPr kumimoji="1" lang="ko-KR" altLang="en-US" sz="1700" dirty="0"/>
              <a:t>시 데이터베이스를 생성하는 </a:t>
            </a:r>
            <a:r>
              <a:rPr kumimoji="1" lang="en-US" altLang="ko-KR" sz="1700" dirty="0"/>
              <a:t>DDL </a:t>
            </a:r>
            <a:r>
              <a:rPr kumimoji="1" lang="ko-KR" altLang="en-US" sz="1700" dirty="0"/>
              <a:t>수행</a:t>
            </a:r>
            <a:r>
              <a:rPr kumimoji="1" lang="en-US" altLang="ko-KR" sz="1700" dirty="0"/>
              <a:t> 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C222128F-1275-3845-97B3-8FAD93670359}"/>
              </a:ext>
            </a:extLst>
          </p:cNvPr>
          <p:cNvSpPr txBox="1">
            <a:spLocks/>
          </p:cNvSpPr>
          <p:nvPr/>
        </p:nvSpPr>
        <p:spPr>
          <a:xfrm>
            <a:off x="395838" y="3015801"/>
            <a:ext cx="11123221" cy="947057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2. Data Manipulation Language(</a:t>
            </a:r>
            <a:r>
              <a:rPr kumimoji="1" lang="ko-KR" altLang="en-US" sz="1800" dirty="0"/>
              <a:t>데이터 조작 언어</a:t>
            </a:r>
            <a:r>
              <a:rPr kumimoji="1" lang="en-US" altLang="ko-KR" sz="1800" dirty="0"/>
              <a:t>) -&gt; </a:t>
            </a:r>
            <a:r>
              <a:rPr kumimoji="1" lang="ko-KR" altLang="en-US" sz="1800" dirty="0"/>
              <a:t>테이블에 데이터를 검색</a:t>
            </a:r>
            <a:r>
              <a:rPr kumimoji="1" lang="en-US" altLang="ko-KR" sz="1800" dirty="0"/>
              <a:t>, </a:t>
            </a:r>
            <a:r>
              <a:rPr kumimoji="1" lang="ko-KR" altLang="en-US" sz="1800" dirty="0"/>
              <a:t>삽입</a:t>
            </a:r>
            <a:r>
              <a:rPr kumimoji="1" lang="en-US" altLang="ko-KR" sz="1800" dirty="0"/>
              <a:t>, </a:t>
            </a:r>
            <a:r>
              <a:rPr kumimoji="1" lang="ko-KR" altLang="en-US" sz="1800" dirty="0"/>
              <a:t>수정</a:t>
            </a:r>
            <a:r>
              <a:rPr kumimoji="1" lang="en-US" altLang="ko-KR" sz="1800" dirty="0"/>
              <a:t>, </a:t>
            </a:r>
            <a:r>
              <a:rPr kumimoji="1" lang="ko-KR" altLang="en-US" sz="1800" dirty="0"/>
              <a:t>삭제하는데 사용</a:t>
            </a:r>
            <a:endParaRPr kumimoji="1" lang="en-US" altLang="ko-KR" sz="1800" dirty="0"/>
          </a:p>
          <a:p>
            <a:r>
              <a:rPr kumimoji="1" lang="en-US" altLang="ko-KR" sz="1800" dirty="0"/>
              <a:t>ex) </a:t>
            </a:r>
            <a:r>
              <a:rPr kumimoji="1" lang="ko-KR" altLang="en-US" sz="1800" dirty="0"/>
              <a:t>모델명</a:t>
            </a:r>
            <a:r>
              <a:rPr kumimoji="1" lang="en-US" altLang="ko-KR" sz="1800" dirty="0"/>
              <a:t>.</a:t>
            </a:r>
            <a:r>
              <a:rPr kumimoji="1" lang="en-US" altLang="ko-KR" sz="1800" dirty="0" err="1"/>
              <a:t>objects.get</a:t>
            </a:r>
            <a:r>
              <a:rPr kumimoji="1" lang="en-US" altLang="ko-KR" sz="1800" dirty="0"/>
              <a:t>, </a:t>
            </a:r>
            <a:r>
              <a:rPr kumimoji="1" lang="ko-KR" altLang="en-US" sz="1800" dirty="0"/>
              <a:t>모델명</a:t>
            </a:r>
            <a:r>
              <a:rPr kumimoji="1" lang="en-US" altLang="ko-KR" sz="1800" dirty="0"/>
              <a:t>.</a:t>
            </a:r>
            <a:r>
              <a:rPr kumimoji="1" lang="en-US" altLang="ko-KR" sz="1800" dirty="0" err="1"/>
              <a:t>objects.create</a:t>
            </a:r>
            <a:r>
              <a:rPr kumimoji="1" lang="en-US" altLang="ko-KR" sz="1800" dirty="0"/>
              <a:t>, </a:t>
            </a:r>
            <a:r>
              <a:rPr kumimoji="1" lang="ko-KR" altLang="en-US" sz="1800" dirty="0"/>
              <a:t>모델명</a:t>
            </a:r>
            <a:r>
              <a:rPr kumimoji="1" lang="en-US" altLang="ko-KR" sz="1800" dirty="0"/>
              <a:t>.</a:t>
            </a:r>
            <a:r>
              <a:rPr kumimoji="1" lang="en-US" altLang="ko-KR" sz="1800" dirty="0" err="1"/>
              <a:t>objects.update</a:t>
            </a:r>
            <a:r>
              <a:rPr kumimoji="1" lang="en-US" altLang="ko-KR" sz="1800" dirty="0"/>
              <a:t>(…</a:t>
            </a:r>
            <a:r>
              <a:rPr kumimoji="1" lang="ko-KR" altLang="en-US" sz="1800" dirty="0"/>
              <a:t>조건</a:t>
            </a:r>
            <a:r>
              <a:rPr kumimoji="1" lang="en-US" altLang="ko-KR" sz="1800" dirty="0"/>
              <a:t>), </a:t>
            </a:r>
            <a:r>
              <a:rPr kumimoji="1" lang="ko-KR" altLang="en-US" sz="1800" dirty="0"/>
              <a:t>모델명</a:t>
            </a:r>
            <a:r>
              <a:rPr kumimoji="1" lang="en-US" altLang="ko-KR" sz="1800" dirty="0"/>
              <a:t>.</a:t>
            </a:r>
            <a:r>
              <a:rPr kumimoji="1" lang="en-US" altLang="ko-KR" sz="1800" dirty="0" err="1"/>
              <a:t>objects.get</a:t>
            </a:r>
            <a:r>
              <a:rPr kumimoji="1" lang="en-US" altLang="ko-KR" sz="1800" dirty="0"/>
              <a:t>(pk=1).delete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1F9D3011-4FBA-4C4B-B69F-3256207B9E37}"/>
              </a:ext>
            </a:extLst>
          </p:cNvPr>
          <p:cNvSpPr txBox="1">
            <a:spLocks/>
          </p:cNvSpPr>
          <p:nvPr/>
        </p:nvSpPr>
        <p:spPr>
          <a:xfrm>
            <a:off x="395837" y="3805504"/>
            <a:ext cx="11123221" cy="64633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700" dirty="0"/>
              <a:t>3.</a:t>
            </a:r>
            <a:r>
              <a:rPr kumimoji="1" lang="ko-KR" altLang="en-US" sz="1700" dirty="0"/>
              <a:t> </a:t>
            </a:r>
            <a:r>
              <a:rPr kumimoji="1" lang="en-US" altLang="ko-KR" sz="1700" dirty="0"/>
              <a:t>Data Control Language(</a:t>
            </a:r>
            <a:r>
              <a:rPr kumimoji="1" lang="ko-KR" altLang="en-US" sz="1700" dirty="0"/>
              <a:t>데이터 사용 권한을 관리</a:t>
            </a:r>
            <a:r>
              <a:rPr kumimoji="1" lang="en-US" altLang="ko-KR" sz="1700" dirty="0"/>
              <a:t>) -&gt; ex) </a:t>
            </a:r>
            <a:r>
              <a:rPr kumimoji="1" lang="ko-KR" altLang="en-US" sz="1700" dirty="0"/>
              <a:t>특정 사용자에게만 테이블에서 데이터 수정할 수 있는 권한 부여</a:t>
            </a:r>
            <a:r>
              <a:rPr kumimoji="1" lang="en-US" altLang="ko-KR" sz="1700" dirty="0"/>
              <a:t> </a:t>
            </a:r>
          </a:p>
          <a:p>
            <a:endParaRPr kumimoji="1"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884078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0E7DA8-2C9C-E145-A3F8-6198CD8780CB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Primary Key</a:t>
            </a:r>
            <a:endParaRPr kumimoji="1" lang="ko-KR" altLang="en-US" sz="3000" b="1" dirty="0"/>
          </a:p>
        </p:txBody>
      </p:sp>
      <p:pic>
        <p:nvPicPr>
          <p:cNvPr id="8" name="그림 7" descr="스크린샷이(가) 표시된 사진&#10;&#10;자동 생성된 설명">
            <a:extLst>
              <a:ext uri="{FF2B5EF4-FFF2-40B4-BE49-F238E27FC236}">
                <a16:creationId xmlns:a16="http://schemas.microsoft.com/office/drawing/2014/main" id="{1D4B91C9-0D75-8E47-900D-7FE061F53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4399" y="914400"/>
            <a:ext cx="8166100" cy="2362200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C67A8649-5E19-B74A-BA9E-7C8F39466F1E}"/>
              </a:ext>
            </a:extLst>
          </p:cNvPr>
          <p:cNvSpPr txBox="1">
            <a:spLocks/>
          </p:cNvSpPr>
          <p:nvPr/>
        </p:nvSpPr>
        <p:spPr>
          <a:xfrm>
            <a:off x="395838" y="3750319"/>
            <a:ext cx="11123221" cy="94705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Primary Key(PK) </a:t>
            </a:r>
            <a:r>
              <a:rPr kumimoji="1" lang="ko-KR" altLang="en-US" sz="1800" dirty="0"/>
              <a:t>는 레코드</a:t>
            </a:r>
            <a:r>
              <a:rPr kumimoji="1" lang="en-US" altLang="ko-KR" sz="1800" dirty="0"/>
              <a:t>(row)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식별할 수 있는 </a:t>
            </a:r>
            <a:r>
              <a:rPr kumimoji="1" lang="ko-KR" altLang="en-US" sz="1800" dirty="0" err="1"/>
              <a:t>식별자를</a:t>
            </a:r>
            <a:r>
              <a:rPr kumimoji="1" lang="ko-KR" altLang="en-US" sz="1800" dirty="0"/>
              <a:t> 말함</a:t>
            </a:r>
            <a:r>
              <a:rPr kumimoji="1" lang="en-US" altLang="ko-KR" sz="1800" dirty="0"/>
              <a:t>. </a:t>
            </a:r>
            <a:r>
              <a:rPr kumimoji="1" lang="ko-KR" altLang="en-US" sz="1800" dirty="0"/>
              <a:t>위의 테이블에서 학생의 </a:t>
            </a:r>
            <a:r>
              <a:rPr kumimoji="1" lang="en-US" altLang="ko-KR" sz="1800" dirty="0"/>
              <a:t>ID</a:t>
            </a:r>
            <a:r>
              <a:rPr kumimoji="1" lang="ko-KR" altLang="en-US" sz="1800" dirty="0"/>
              <a:t>는 학생마다 </a:t>
            </a:r>
            <a:r>
              <a:rPr kumimoji="1" lang="ko-KR" altLang="en-US" sz="1800" dirty="0" err="1"/>
              <a:t>고유하기</a:t>
            </a:r>
            <a:r>
              <a:rPr kumimoji="1" lang="ko-KR" altLang="en-US" sz="1800" dirty="0"/>
              <a:t> 때문에 </a:t>
            </a:r>
            <a:r>
              <a:rPr kumimoji="1" lang="en-US" altLang="ko-KR" sz="1800" dirty="0"/>
              <a:t>Primary Key</a:t>
            </a:r>
            <a:r>
              <a:rPr kumimoji="1" lang="ko-KR" altLang="en-US" sz="1800" dirty="0"/>
              <a:t>가 될 수 있음</a:t>
            </a:r>
            <a:r>
              <a:rPr kumimoji="1" lang="en-US" altLang="ko-KR" sz="1800" dirty="0"/>
              <a:t>.</a:t>
            </a:r>
            <a:r>
              <a:rPr kumimoji="1" lang="ko-KR" altLang="en-US" sz="1800" dirty="0"/>
              <a:t> </a:t>
            </a: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191279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300DC0-B6E0-6743-84F2-F63877C0C19B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3000" b="1" dirty="0"/>
              <a:t>관계형 데이터베이스가 중복을 없애는 법</a:t>
            </a: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5410A98-99F7-CB4B-9CD0-3FB4AD81D0DC}"/>
              </a:ext>
            </a:extLst>
          </p:cNvPr>
          <p:cNvSpPr txBox="1">
            <a:spLocks/>
          </p:cNvSpPr>
          <p:nvPr/>
        </p:nvSpPr>
        <p:spPr>
          <a:xfrm>
            <a:off x="395838" y="1139798"/>
            <a:ext cx="11400325" cy="94705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800" dirty="0"/>
              <a:t>관계형 데이터베이스의 중요한 개념 중 하나는 데이터의 중복을 없애고 중복을 없애는 것을 </a:t>
            </a:r>
            <a:r>
              <a:rPr kumimoji="1" lang="ko-KR" altLang="en-US" sz="1800" dirty="0" err="1"/>
              <a:t>정규화라고</a:t>
            </a:r>
            <a:r>
              <a:rPr kumimoji="1" lang="ko-KR" altLang="en-US" sz="1800" dirty="0"/>
              <a:t> 함</a:t>
            </a:r>
            <a:r>
              <a:rPr kumimoji="1" lang="en-US" altLang="ko-KR" sz="1800" dirty="0"/>
              <a:t>.</a:t>
            </a:r>
          </a:p>
        </p:txBody>
      </p:sp>
      <p:pic>
        <p:nvPicPr>
          <p:cNvPr id="8" name="그림 7" descr="전자기기, 전화, 휴대폰이(가) 표시된 사진&#10;&#10;자동 생성된 설명">
            <a:extLst>
              <a:ext uri="{FF2B5EF4-FFF2-40B4-BE49-F238E27FC236}">
                <a16:creationId xmlns:a16="http://schemas.microsoft.com/office/drawing/2014/main" id="{DF68CF9C-2A1A-6D44-A336-99A1D17AC4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37" y="1716373"/>
            <a:ext cx="9542642" cy="3434797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2E7F3BBA-98F3-0243-8C72-97281B3BBF30}"/>
              </a:ext>
            </a:extLst>
          </p:cNvPr>
          <p:cNvSpPr txBox="1">
            <a:spLocks/>
          </p:cNvSpPr>
          <p:nvPr/>
        </p:nvSpPr>
        <p:spPr>
          <a:xfrm>
            <a:off x="395836" y="5151170"/>
            <a:ext cx="11123221" cy="94705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en-US" altLang="ko-KR" sz="1800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D536D3B3-AB67-A64C-B7C3-107ED5F37B24}"/>
              </a:ext>
            </a:extLst>
          </p:cNvPr>
          <p:cNvSpPr txBox="1">
            <a:spLocks/>
          </p:cNvSpPr>
          <p:nvPr/>
        </p:nvSpPr>
        <p:spPr>
          <a:xfrm>
            <a:off x="395835" y="5376568"/>
            <a:ext cx="11123221" cy="94705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ko-KR" altLang="en-US" sz="1800" dirty="0"/>
              <a:t>학생이 과목을 수강할 때마다 교수 정보가 따라오는데 테이블을 학번</a:t>
            </a:r>
            <a:r>
              <a:rPr kumimoji="1" lang="en-US" altLang="ko-KR" sz="1800" dirty="0"/>
              <a:t>, </a:t>
            </a:r>
            <a:r>
              <a:rPr kumimoji="1" lang="ko-KR" altLang="en-US" sz="1800" dirty="0"/>
              <a:t>교수 칼럼을 가진 테이블과 교수</a:t>
            </a:r>
            <a:r>
              <a:rPr kumimoji="1" lang="en-US" altLang="ko-KR" sz="1800" dirty="0"/>
              <a:t>, </a:t>
            </a:r>
            <a:r>
              <a:rPr kumimoji="1" lang="ko-KR" altLang="en-US" sz="1800" dirty="0"/>
              <a:t>과목 칼럼을 가진 테이블로 분리하면 중복을 없앨 수 있음</a:t>
            </a:r>
            <a:r>
              <a:rPr kumimoji="1" lang="en-US" altLang="ko-KR" sz="1800" dirty="0"/>
              <a:t>.</a:t>
            </a:r>
            <a:r>
              <a:rPr kumimoji="1" lang="ko-KR" altLang="en-US" sz="1800" dirty="0"/>
              <a:t>   </a:t>
            </a:r>
            <a:endParaRPr kumimoji="1"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389465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1C7054B-AC6D-0F46-9634-344D2AF8A9A4}"/>
              </a:ext>
            </a:extLst>
          </p:cNvPr>
          <p:cNvSpPr txBox="1">
            <a:spLocks/>
          </p:cNvSpPr>
          <p:nvPr/>
        </p:nvSpPr>
        <p:spPr>
          <a:xfrm>
            <a:off x="395839" y="276759"/>
            <a:ext cx="11123221" cy="63764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/>
              <a:t>Foreign Key</a:t>
            </a:r>
            <a:endParaRPr kumimoji="1" lang="ko-KR" altLang="en-US" sz="3000" b="1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60CA395-EC54-7A4D-A12C-8123B5CBC5FD}"/>
              </a:ext>
            </a:extLst>
          </p:cNvPr>
          <p:cNvSpPr txBox="1">
            <a:spLocks/>
          </p:cNvSpPr>
          <p:nvPr/>
        </p:nvSpPr>
        <p:spPr>
          <a:xfrm>
            <a:off x="395836" y="5010651"/>
            <a:ext cx="11123221" cy="94705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</a:t>
            </a:r>
            <a:r>
              <a:rPr kumimoji="1" lang="ko-KR" altLang="en-US" sz="1800" dirty="0"/>
              <a:t>관계형 데이터베이스에서 두 테이블이 관계</a:t>
            </a:r>
            <a:r>
              <a:rPr kumimoji="1" lang="en-US" altLang="ko-KR" sz="1800" dirty="0"/>
              <a:t>(1:1, 1:N, N:M)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맺고 싶을 때 </a:t>
            </a:r>
            <a:r>
              <a:rPr kumimoji="1" lang="en-US" altLang="ko-KR" sz="1800" dirty="0"/>
              <a:t>Foreign Key</a:t>
            </a:r>
            <a:r>
              <a:rPr kumimoji="1" lang="ko-KR" altLang="en-US" sz="1800" dirty="0" err="1"/>
              <a:t>를</a:t>
            </a:r>
            <a:r>
              <a:rPr kumimoji="1" lang="ko-KR" altLang="en-US" sz="1800" dirty="0"/>
              <a:t> 사용한다</a:t>
            </a:r>
            <a:r>
              <a:rPr kumimoji="1" lang="en-US" altLang="ko-KR" sz="1800" dirty="0"/>
              <a:t>.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788FBAB-BBD3-2543-9A02-7A709C8853DD}"/>
              </a:ext>
            </a:extLst>
          </p:cNvPr>
          <p:cNvSpPr txBox="1">
            <a:spLocks/>
          </p:cNvSpPr>
          <p:nvPr/>
        </p:nvSpPr>
        <p:spPr>
          <a:xfrm>
            <a:off x="395835" y="5634184"/>
            <a:ext cx="11123221" cy="94705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1800" dirty="0"/>
              <a:t>- Foreign Key</a:t>
            </a:r>
            <a:r>
              <a:rPr kumimoji="1" lang="ko-KR" altLang="en-US" sz="1800" dirty="0"/>
              <a:t>는 참조되는 테이블의 기본 키와 대응되어 테이블 간의 참조 관계를 표현한다</a:t>
            </a:r>
            <a:r>
              <a:rPr kumimoji="1" lang="en-US" altLang="ko-KR" sz="1800" dirty="0"/>
              <a:t>. </a:t>
            </a:r>
            <a:r>
              <a:rPr kumimoji="1" lang="ko-KR" altLang="en-US" sz="1800" dirty="0"/>
              <a:t>참조하는 테이블은 반드시 </a:t>
            </a:r>
            <a:r>
              <a:rPr kumimoji="1" lang="en-US" altLang="ko-KR" sz="1800" dirty="0"/>
              <a:t>Foreign Key </a:t>
            </a:r>
            <a:r>
              <a:rPr kumimoji="1" lang="ko-KR" altLang="en-US" sz="1800" dirty="0"/>
              <a:t>필드를 포함해야 함</a:t>
            </a:r>
            <a:r>
              <a:rPr kumimoji="1" lang="en-US" altLang="ko-KR" sz="1800" dirty="0"/>
              <a:t>.</a:t>
            </a:r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E9A95D86-464D-374C-BAF6-544C46246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36" y="900292"/>
            <a:ext cx="6261365" cy="3595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736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1557</TotalTime>
  <Words>1725</Words>
  <Application>Microsoft Macintosh PowerPoint</Application>
  <PresentationFormat>와이드스크린</PresentationFormat>
  <Paragraphs>130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맑은 고딕</vt:lpstr>
      <vt:lpstr>Arial</vt:lpstr>
      <vt:lpstr>Helvetica Neue</vt:lpstr>
      <vt:lpstr>Office 테마</vt:lpstr>
      <vt:lpstr>Django와 Database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실전을 통해 배운 개념 적용하고 추가적인 개념 설명하기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Django와 Database</dc:title>
  <dc:creator>황재석</dc:creator>
  <cp:lastModifiedBy>황재석</cp:lastModifiedBy>
  <cp:revision>39</cp:revision>
  <dcterms:created xsi:type="dcterms:W3CDTF">2020-01-28T07:41:10Z</dcterms:created>
  <dcterms:modified xsi:type="dcterms:W3CDTF">2020-01-29T13:44:16Z</dcterms:modified>
</cp:coreProperties>
</file>

<file path=docProps/thumbnail.jpeg>
</file>